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7" r:id="rId2"/>
    <p:sldId id="258" r:id="rId3"/>
    <p:sldId id="264" r:id="rId4"/>
    <p:sldId id="265" r:id="rId5"/>
    <p:sldId id="260" r:id="rId6"/>
    <p:sldId id="261" r:id="rId7"/>
    <p:sldId id="262" r:id="rId8"/>
    <p:sldId id="263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6327"/>
  </p:normalViewPr>
  <p:slideViewPr>
    <p:cSldViewPr snapToGrid="0" snapToObjects="1">
      <p:cViewPr varScale="1">
        <p:scale>
          <a:sx n="138" d="100"/>
          <a:sy n="138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3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6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4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9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0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4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3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0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12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3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7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6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7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6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roup 387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389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0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1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2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3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4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5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6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7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8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9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0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1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2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3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4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5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6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7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8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9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0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1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2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3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4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5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6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7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8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9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0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1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2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3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4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5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6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7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8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9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0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1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2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3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4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5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6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7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8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9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0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1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2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3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4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5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447" name="Rectangle 446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3" name="Picture 472">
            <a:extLst>
              <a:ext uri="{FF2B5EF4-FFF2-40B4-BE49-F238E27FC236}">
                <a16:creationId xmlns:a16="http://schemas.microsoft.com/office/drawing/2014/main" id="{9E51BDE7-2405-B44F-AD26-E95FECE09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41" name="Rectangle 511">
            <a:extLst>
              <a:ext uri="{FF2B5EF4-FFF2-40B4-BE49-F238E27FC236}">
                <a16:creationId xmlns:a16="http://schemas.microsoft.com/office/drawing/2014/main" id="{C6C3E48C-655A-4982-8E73-7FB0D9E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" y="3307170"/>
            <a:ext cx="12191982" cy="3558767"/>
          </a:xfrm>
          <a:prstGeom prst="rect">
            <a:avLst/>
          </a:prstGeom>
          <a:gradFill>
            <a:gsLst>
              <a:gs pos="89000">
                <a:srgbClr val="000000">
                  <a:alpha val="0"/>
                </a:srgbClr>
              </a:gs>
              <a:gs pos="0">
                <a:schemeClr val="tx1"/>
              </a:gs>
              <a:gs pos="56000">
                <a:srgbClr val="000000">
                  <a:alpha val="26000"/>
                </a:srgbClr>
              </a:gs>
              <a:gs pos="14000">
                <a:srgbClr val="000000">
                  <a:alpha val="37000"/>
                </a:srgbClr>
              </a:gs>
              <a:gs pos="0">
                <a:srgbClr val="000000">
                  <a:alpha val="2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523AB-4A28-1745-95A0-6280CFD29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307" y="3710026"/>
            <a:ext cx="8625385" cy="27295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TITANIC “THE UNSINKABLE SHIP”</a:t>
            </a:r>
          </a:p>
        </p:txBody>
      </p:sp>
    </p:spTree>
    <p:extLst>
      <p:ext uri="{BB962C8B-B14F-4D97-AF65-F5344CB8AC3E}">
        <p14:creationId xmlns:p14="http://schemas.microsoft.com/office/powerpoint/2010/main" val="1150795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77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79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05B64-B8D5-784A-BB2F-8FC6ED69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latin typeface="+mn-lt"/>
              </a:rPr>
              <a:t>FUTURE CONSIDERATIONS</a:t>
            </a:r>
          </a:p>
        </p:txBody>
      </p:sp>
      <p:sp>
        <p:nvSpPr>
          <p:cNvPr id="130" name="Content Placeholder 353">
            <a:extLst>
              <a:ext uri="{FF2B5EF4-FFF2-40B4-BE49-F238E27FC236}">
                <a16:creationId xmlns:a16="http://schemas.microsoft.com/office/drawing/2014/main" id="{CFBE57E7-D0B7-0447-B00D-917887DD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415379"/>
            <a:ext cx="4539129" cy="3699747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/>
              <a:t>Increase complexity of Bayesian optimization to expand the ”universe” of hyperparameters being tuned and their limits</a:t>
            </a:r>
          </a:p>
          <a:p>
            <a:r>
              <a:rPr lang="en-US" b="0" dirty="0"/>
              <a:t>Automating column selection to iterate all combinations of columns used and columns to one-hot encode</a:t>
            </a:r>
          </a:p>
          <a:p>
            <a:r>
              <a:rPr lang="en-US" dirty="0"/>
              <a:t>Utilizing GPU power to support more advanced optimization practices</a:t>
            </a:r>
            <a:endParaRPr lang="en-US" b="0" dirty="0"/>
          </a:p>
        </p:txBody>
      </p:sp>
      <p:pic>
        <p:nvPicPr>
          <p:cNvPr id="5" name="Picture 4" descr="Skyline of skyscrapers">
            <a:extLst>
              <a:ext uri="{FF2B5EF4-FFF2-40B4-BE49-F238E27FC236}">
                <a16:creationId xmlns:a16="http://schemas.microsoft.com/office/drawing/2014/main" id="{AC6BC0C8-E3DF-4AE4-B587-54B7B6FD4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5" r="20220" b="1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141" name="Group 81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42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47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roup 150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63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695" name="Rectangle 211">
            <a:extLst>
              <a:ext uri="{FF2B5EF4-FFF2-40B4-BE49-F238E27FC236}">
                <a16:creationId xmlns:a16="http://schemas.microsoft.com/office/drawing/2014/main" id="{08AD7777-CEFB-4FC6-ADC3-84B0776FB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6" name="Rectangle 212">
            <a:extLst>
              <a:ext uri="{FF2B5EF4-FFF2-40B4-BE49-F238E27FC236}">
                <a16:creationId xmlns:a16="http://schemas.microsoft.com/office/drawing/2014/main" id="{1C199AA6-C640-43C5-B2E4-ABA256856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ectangle 213">
            <a:extLst>
              <a:ext uri="{FF2B5EF4-FFF2-40B4-BE49-F238E27FC236}">
                <a16:creationId xmlns:a16="http://schemas.microsoft.com/office/drawing/2014/main" id="{F760E5DB-E6B7-42AF-89B9-F38DF0B04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75806"/>
            <a:ext cx="12192000" cy="259717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2B781-08DC-ED42-A5B6-183B9CDF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690" y="4833853"/>
            <a:ext cx="8384620" cy="1052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Thank you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C71AE11E-032D-6341-940E-2D1BC46CD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0" r="17396" b="1"/>
          <a:stretch/>
        </p:blipFill>
        <p:spPr>
          <a:xfrm>
            <a:off x="920221" y="1068594"/>
            <a:ext cx="2369345" cy="2360405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16C92DD-D732-4146-B8CD-3BE245A17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6" r="15152" b="2"/>
          <a:stretch/>
        </p:blipFill>
        <p:spPr>
          <a:xfrm>
            <a:off x="3602762" y="1090872"/>
            <a:ext cx="2346967" cy="2338127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51E9B88A-71B5-B942-80C0-3A453C2C1D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1" r="18628"/>
          <a:stretch/>
        </p:blipFill>
        <p:spPr>
          <a:xfrm>
            <a:off x="6268792" y="1068598"/>
            <a:ext cx="2369345" cy="23604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8DF908-5849-684E-9421-06D36FC93B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5" r="24231" b="3"/>
          <a:stretch/>
        </p:blipFill>
        <p:spPr>
          <a:xfrm>
            <a:off x="8953736" y="1075902"/>
            <a:ext cx="2361964" cy="2353081"/>
          </a:xfrm>
          <a:prstGeom prst="rect">
            <a:avLst/>
          </a:prstGeom>
        </p:spPr>
      </p:pic>
      <p:grpSp>
        <p:nvGrpSpPr>
          <p:cNvPr id="698" name="Group 215">
            <a:extLst>
              <a:ext uri="{FF2B5EF4-FFF2-40B4-BE49-F238E27FC236}">
                <a16:creationId xmlns:a16="http://schemas.microsoft.com/office/drawing/2014/main" id="{33E076B8-00DB-4829-A772-EE29A5062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74" y="4007060"/>
            <a:ext cx="12142196" cy="599027"/>
            <a:chOff x="5599" y="4035487"/>
            <a:chExt cx="12243348" cy="599027"/>
          </a:xfrm>
        </p:grpSpPr>
        <p:sp>
          <p:nvSpPr>
            <p:cNvPr id="699" name="Freeform 6">
              <a:extLst>
                <a:ext uri="{FF2B5EF4-FFF2-40B4-BE49-F238E27FC236}">
                  <a16:creationId xmlns:a16="http://schemas.microsoft.com/office/drawing/2014/main" id="{4F3BCAD0-4607-4CBF-9958-CE264AC75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05">
              <a:extLst>
                <a:ext uri="{FF2B5EF4-FFF2-40B4-BE49-F238E27FC236}">
                  <a16:creationId xmlns:a16="http://schemas.microsoft.com/office/drawing/2014/main" id="{2D1F4814-558A-4D02-B034-F7CC01552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06">
              <a:extLst>
                <a:ext uri="{FF2B5EF4-FFF2-40B4-BE49-F238E27FC236}">
                  <a16:creationId xmlns:a16="http://schemas.microsoft.com/office/drawing/2014/main" id="{835EB1C5-0DDB-421A-803C-3CFE5F7F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07">
              <a:extLst>
                <a:ext uri="{FF2B5EF4-FFF2-40B4-BE49-F238E27FC236}">
                  <a16:creationId xmlns:a16="http://schemas.microsoft.com/office/drawing/2014/main" id="{B6B3B0BC-A06D-436E-B4D7-B6BEA3DAE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08">
              <a:extLst>
                <a:ext uri="{FF2B5EF4-FFF2-40B4-BE49-F238E27FC236}">
                  <a16:creationId xmlns:a16="http://schemas.microsoft.com/office/drawing/2014/main" id="{698DE96A-6B82-4A16-8C85-8020EE25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109">
              <a:extLst>
                <a:ext uri="{FF2B5EF4-FFF2-40B4-BE49-F238E27FC236}">
                  <a16:creationId xmlns:a16="http://schemas.microsoft.com/office/drawing/2014/main" id="{2DD94D86-59BB-46E4-9429-726123FAF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110">
              <a:extLst>
                <a:ext uri="{FF2B5EF4-FFF2-40B4-BE49-F238E27FC236}">
                  <a16:creationId xmlns:a16="http://schemas.microsoft.com/office/drawing/2014/main" id="{EBD00B65-96F1-4A77-B92B-205AD79F5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11">
              <a:extLst>
                <a:ext uri="{FF2B5EF4-FFF2-40B4-BE49-F238E27FC236}">
                  <a16:creationId xmlns:a16="http://schemas.microsoft.com/office/drawing/2014/main" id="{C79B5315-031A-45A8-A63F-189B407B5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112">
              <a:extLst>
                <a:ext uri="{FF2B5EF4-FFF2-40B4-BE49-F238E27FC236}">
                  <a16:creationId xmlns:a16="http://schemas.microsoft.com/office/drawing/2014/main" id="{22D6FECA-5D06-4A25-BB48-C8BA769C8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122">
              <a:extLst>
                <a:ext uri="{FF2B5EF4-FFF2-40B4-BE49-F238E27FC236}">
                  <a16:creationId xmlns:a16="http://schemas.microsoft.com/office/drawing/2014/main" id="{EA1880C6-7CF7-4FB1-9D31-274E7A364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123">
              <a:extLst>
                <a:ext uri="{FF2B5EF4-FFF2-40B4-BE49-F238E27FC236}">
                  <a16:creationId xmlns:a16="http://schemas.microsoft.com/office/drawing/2014/main" id="{6F5ADCD7-6983-443B-8CB3-23E5E0B3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30">
              <a:extLst>
                <a:ext uri="{FF2B5EF4-FFF2-40B4-BE49-F238E27FC236}">
                  <a16:creationId xmlns:a16="http://schemas.microsoft.com/office/drawing/2014/main" id="{CC56252F-397B-4E77-9A84-26B0A2391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31">
              <a:extLst>
                <a:ext uri="{FF2B5EF4-FFF2-40B4-BE49-F238E27FC236}">
                  <a16:creationId xmlns:a16="http://schemas.microsoft.com/office/drawing/2014/main" id="{8F80EA85-BFDF-472A-A767-594468E23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132">
              <a:extLst>
                <a:ext uri="{FF2B5EF4-FFF2-40B4-BE49-F238E27FC236}">
                  <a16:creationId xmlns:a16="http://schemas.microsoft.com/office/drawing/2014/main" id="{8AB6AE74-F08E-4894-A9F3-BADD3AD1C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34">
              <a:extLst>
                <a:ext uri="{FF2B5EF4-FFF2-40B4-BE49-F238E27FC236}">
                  <a16:creationId xmlns:a16="http://schemas.microsoft.com/office/drawing/2014/main" id="{403235A5-7108-4159-B97C-FFEC9504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35">
              <a:extLst>
                <a:ext uri="{FF2B5EF4-FFF2-40B4-BE49-F238E27FC236}">
                  <a16:creationId xmlns:a16="http://schemas.microsoft.com/office/drawing/2014/main" id="{6411B5FF-9248-4D0E-B7FB-DA2C6ABAE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41">
              <a:extLst>
                <a:ext uri="{FF2B5EF4-FFF2-40B4-BE49-F238E27FC236}">
                  <a16:creationId xmlns:a16="http://schemas.microsoft.com/office/drawing/2014/main" id="{1F651B2C-B600-416E-9C86-6190AD9F8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91">
              <a:extLst>
                <a:ext uri="{FF2B5EF4-FFF2-40B4-BE49-F238E27FC236}">
                  <a16:creationId xmlns:a16="http://schemas.microsoft.com/office/drawing/2014/main" id="{63454AB1-9C6D-42DE-B95E-D1D081125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92">
              <a:extLst>
                <a:ext uri="{FF2B5EF4-FFF2-40B4-BE49-F238E27FC236}">
                  <a16:creationId xmlns:a16="http://schemas.microsoft.com/office/drawing/2014/main" id="{4D1758F3-59E2-4222-BD79-8A2721AEC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93">
              <a:extLst>
                <a:ext uri="{FF2B5EF4-FFF2-40B4-BE49-F238E27FC236}">
                  <a16:creationId xmlns:a16="http://schemas.microsoft.com/office/drawing/2014/main" id="{A555DCE3-F779-48A9-A413-F24AEB8EE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94">
              <a:extLst>
                <a:ext uri="{FF2B5EF4-FFF2-40B4-BE49-F238E27FC236}">
                  <a16:creationId xmlns:a16="http://schemas.microsoft.com/office/drawing/2014/main" id="{73F2406C-1397-4B3B-9410-524740929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95">
              <a:extLst>
                <a:ext uri="{FF2B5EF4-FFF2-40B4-BE49-F238E27FC236}">
                  <a16:creationId xmlns:a16="http://schemas.microsoft.com/office/drawing/2014/main" id="{6F9490A8-70A6-42EF-8F3A-B2E96AAA3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96">
              <a:extLst>
                <a:ext uri="{FF2B5EF4-FFF2-40B4-BE49-F238E27FC236}">
                  <a16:creationId xmlns:a16="http://schemas.microsoft.com/office/drawing/2014/main" id="{621DECC7-63F5-4DDD-9220-6CEB0B01B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97">
              <a:extLst>
                <a:ext uri="{FF2B5EF4-FFF2-40B4-BE49-F238E27FC236}">
                  <a16:creationId xmlns:a16="http://schemas.microsoft.com/office/drawing/2014/main" id="{3939FE02-1BEF-4D7C-A5E6-C1950F6F2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98">
              <a:extLst>
                <a:ext uri="{FF2B5EF4-FFF2-40B4-BE49-F238E27FC236}">
                  <a16:creationId xmlns:a16="http://schemas.microsoft.com/office/drawing/2014/main" id="{50217C40-39A3-4B24-91EA-7BD098A48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99">
              <a:extLst>
                <a:ext uri="{FF2B5EF4-FFF2-40B4-BE49-F238E27FC236}">
                  <a16:creationId xmlns:a16="http://schemas.microsoft.com/office/drawing/2014/main" id="{BB7A270F-8016-44CE-AF7E-0B7B05AF4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100">
              <a:extLst>
                <a:ext uri="{FF2B5EF4-FFF2-40B4-BE49-F238E27FC236}">
                  <a16:creationId xmlns:a16="http://schemas.microsoft.com/office/drawing/2014/main" id="{99F2E142-4F59-4799-BF87-6E2DDEB07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101">
              <a:extLst>
                <a:ext uri="{FF2B5EF4-FFF2-40B4-BE49-F238E27FC236}">
                  <a16:creationId xmlns:a16="http://schemas.microsoft.com/office/drawing/2014/main" id="{218080F0-2F72-4F46-AAE4-028D6C910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02">
              <a:extLst>
                <a:ext uri="{FF2B5EF4-FFF2-40B4-BE49-F238E27FC236}">
                  <a16:creationId xmlns:a16="http://schemas.microsoft.com/office/drawing/2014/main" id="{9B56C6A9-19CD-447F-811B-BDC9E88D0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03">
              <a:extLst>
                <a:ext uri="{FF2B5EF4-FFF2-40B4-BE49-F238E27FC236}">
                  <a16:creationId xmlns:a16="http://schemas.microsoft.com/office/drawing/2014/main" id="{DA526FAE-F8B0-4B2F-AB07-9DC9E26A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104">
              <a:extLst>
                <a:ext uri="{FF2B5EF4-FFF2-40B4-BE49-F238E27FC236}">
                  <a16:creationId xmlns:a16="http://schemas.microsoft.com/office/drawing/2014/main" id="{4ECECD11-8BB3-4354-92E2-A4DA50F7D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13">
              <a:extLst>
                <a:ext uri="{FF2B5EF4-FFF2-40B4-BE49-F238E27FC236}">
                  <a16:creationId xmlns:a16="http://schemas.microsoft.com/office/drawing/2014/main" id="{DCC98544-3E47-4D98-BB92-8F6F54B30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114">
              <a:extLst>
                <a:ext uri="{FF2B5EF4-FFF2-40B4-BE49-F238E27FC236}">
                  <a16:creationId xmlns:a16="http://schemas.microsoft.com/office/drawing/2014/main" id="{E98AE610-634B-4071-BFF2-9D5056517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115">
              <a:extLst>
                <a:ext uri="{FF2B5EF4-FFF2-40B4-BE49-F238E27FC236}">
                  <a16:creationId xmlns:a16="http://schemas.microsoft.com/office/drawing/2014/main" id="{27AEB32E-1BE1-44CA-98D9-E13BF316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17">
              <a:extLst>
                <a:ext uri="{FF2B5EF4-FFF2-40B4-BE49-F238E27FC236}">
                  <a16:creationId xmlns:a16="http://schemas.microsoft.com/office/drawing/2014/main" id="{48E6713F-5BD9-4F45-9A49-FFF08667B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118">
              <a:extLst>
                <a:ext uri="{FF2B5EF4-FFF2-40B4-BE49-F238E27FC236}">
                  <a16:creationId xmlns:a16="http://schemas.microsoft.com/office/drawing/2014/main" id="{BB3A489A-B2E2-48E4-9FBE-55B3ED7AF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119">
              <a:extLst>
                <a:ext uri="{FF2B5EF4-FFF2-40B4-BE49-F238E27FC236}">
                  <a16:creationId xmlns:a16="http://schemas.microsoft.com/office/drawing/2014/main" id="{094A9D19-E8B9-4F36-8D6D-773311068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120">
              <a:extLst>
                <a:ext uri="{FF2B5EF4-FFF2-40B4-BE49-F238E27FC236}">
                  <a16:creationId xmlns:a16="http://schemas.microsoft.com/office/drawing/2014/main" id="{BF289452-AF82-4B62-9C48-CA83DEDF6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121">
              <a:extLst>
                <a:ext uri="{FF2B5EF4-FFF2-40B4-BE49-F238E27FC236}">
                  <a16:creationId xmlns:a16="http://schemas.microsoft.com/office/drawing/2014/main" id="{0AE3B059-4604-4A43-B0C3-537E30465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125">
              <a:extLst>
                <a:ext uri="{FF2B5EF4-FFF2-40B4-BE49-F238E27FC236}">
                  <a16:creationId xmlns:a16="http://schemas.microsoft.com/office/drawing/2014/main" id="{10132848-C235-45EB-ADB0-C34D40223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26">
              <a:extLst>
                <a:ext uri="{FF2B5EF4-FFF2-40B4-BE49-F238E27FC236}">
                  <a16:creationId xmlns:a16="http://schemas.microsoft.com/office/drawing/2014/main" id="{E1E62E3E-E9B7-4E65-A77D-0B156AED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27">
              <a:extLst>
                <a:ext uri="{FF2B5EF4-FFF2-40B4-BE49-F238E27FC236}">
                  <a16:creationId xmlns:a16="http://schemas.microsoft.com/office/drawing/2014/main" id="{DEE80DB5-E3E3-47A8-8FBF-55A82C1D0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28">
              <a:extLst>
                <a:ext uri="{FF2B5EF4-FFF2-40B4-BE49-F238E27FC236}">
                  <a16:creationId xmlns:a16="http://schemas.microsoft.com/office/drawing/2014/main" id="{D042F10F-BF8A-4A19-9A21-0D23D2251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29">
              <a:extLst>
                <a:ext uri="{FF2B5EF4-FFF2-40B4-BE49-F238E27FC236}">
                  <a16:creationId xmlns:a16="http://schemas.microsoft.com/office/drawing/2014/main" id="{81464074-C977-43A0-9F58-9F2D39D44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33">
              <a:extLst>
                <a:ext uri="{FF2B5EF4-FFF2-40B4-BE49-F238E27FC236}">
                  <a16:creationId xmlns:a16="http://schemas.microsoft.com/office/drawing/2014/main" id="{934B71F4-D3D9-42DC-A412-12C7F9E4E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36">
              <a:extLst>
                <a:ext uri="{FF2B5EF4-FFF2-40B4-BE49-F238E27FC236}">
                  <a16:creationId xmlns:a16="http://schemas.microsoft.com/office/drawing/2014/main" id="{FBB01C1C-9203-4630-986A-AB4AF50D7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7">
              <a:extLst>
                <a:ext uri="{FF2B5EF4-FFF2-40B4-BE49-F238E27FC236}">
                  <a16:creationId xmlns:a16="http://schemas.microsoft.com/office/drawing/2014/main" id="{601EA298-1C46-48A3-B61A-CF7EFDCD8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38">
              <a:extLst>
                <a:ext uri="{FF2B5EF4-FFF2-40B4-BE49-F238E27FC236}">
                  <a16:creationId xmlns:a16="http://schemas.microsoft.com/office/drawing/2014/main" id="{0D7B4A27-58C9-4260-A47D-07572B7B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39">
              <a:extLst>
                <a:ext uri="{FF2B5EF4-FFF2-40B4-BE49-F238E27FC236}">
                  <a16:creationId xmlns:a16="http://schemas.microsoft.com/office/drawing/2014/main" id="{339C288B-4469-4550-9B08-C37696CE1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140">
              <a:extLst>
                <a:ext uri="{FF2B5EF4-FFF2-40B4-BE49-F238E27FC236}">
                  <a16:creationId xmlns:a16="http://schemas.microsoft.com/office/drawing/2014/main" id="{7B1B3374-B2EA-4DF7-8764-C3CB79C7E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142">
              <a:extLst>
                <a:ext uri="{FF2B5EF4-FFF2-40B4-BE49-F238E27FC236}">
                  <a16:creationId xmlns:a16="http://schemas.microsoft.com/office/drawing/2014/main" id="{D97A33DD-2F13-4169-B067-077678140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43">
              <a:extLst>
                <a:ext uri="{FF2B5EF4-FFF2-40B4-BE49-F238E27FC236}">
                  <a16:creationId xmlns:a16="http://schemas.microsoft.com/office/drawing/2014/main" id="{B5074881-2F62-4B52-949F-B04408D16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144">
              <a:extLst>
                <a:ext uri="{FF2B5EF4-FFF2-40B4-BE49-F238E27FC236}">
                  <a16:creationId xmlns:a16="http://schemas.microsoft.com/office/drawing/2014/main" id="{12941634-10D5-4B43-844C-5269FBF03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145">
              <a:extLst>
                <a:ext uri="{FF2B5EF4-FFF2-40B4-BE49-F238E27FC236}">
                  <a16:creationId xmlns:a16="http://schemas.microsoft.com/office/drawing/2014/main" id="{8A40610C-2D6B-40C8-99C6-EBFEFA35F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8">
              <a:extLst>
                <a:ext uri="{FF2B5EF4-FFF2-40B4-BE49-F238E27FC236}">
                  <a16:creationId xmlns:a16="http://schemas.microsoft.com/office/drawing/2014/main" id="{BC5855FC-67C0-4E21-AF77-CD96C7715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8">
              <a:extLst>
                <a:ext uri="{FF2B5EF4-FFF2-40B4-BE49-F238E27FC236}">
                  <a16:creationId xmlns:a16="http://schemas.microsoft.com/office/drawing/2014/main" id="{C94A7C1A-79EE-4BD6-ABE5-12BA2065E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106">
              <a:extLst>
                <a:ext uri="{FF2B5EF4-FFF2-40B4-BE49-F238E27FC236}">
                  <a16:creationId xmlns:a16="http://schemas.microsoft.com/office/drawing/2014/main" id="{5F0B3818-4D47-4CE5-B526-89FAA10B9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20">
              <a:extLst>
                <a:ext uri="{FF2B5EF4-FFF2-40B4-BE49-F238E27FC236}">
                  <a16:creationId xmlns:a16="http://schemas.microsoft.com/office/drawing/2014/main" id="{6E426870-BE6D-4AA5-87E6-2FA215358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20">
              <a:extLst>
                <a:ext uri="{FF2B5EF4-FFF2-40B4-BE49-F238E27FC236}">
                  <a16:creationId xmlns:a16="http://schemas.microsoft.com/office/drawing/2014/main" id="{0FF6C0A1-32C7-4C02-B2E5-CFBBEC752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25">
              <a:extLst>
                <a:ext uri="{FF2B5EF4-FFF2-40B4-BE49-F238E27FC236}">
                  <a16:creationId xmlns:a16="http://schemas.microsoft.com/office/drawing/2014/main" id="{0E16C7C5-A405-41C7-8341-8E1F6ACAA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37">
              <a:extLst>
                <a:ext uri="{FF2B5EF4-FFF2-40B4-BE49-F238E27FC236}">
                  <a16:creationId xmlns:a16="http://schemas.microsoft.com/office/drawing/2014/main" id="{41B90406-5C7A-4BED-AA1B-0530F5604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6">
              <a:extLst>
                <a:ext uri="{FF2B5EF4-FFF2-40B4-BE49-F238E27FC236}">
                  <a16:creationId xmlns:a16="http://schemas.microsoft.com/office/drawing/2014/main" id="{8F608397-21C8-49DC-A11E-801D969F6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105">
              <a:extLst>
                <a:ext uri="{FF2B5EF4-FFF2-40B4-BE49-F238E27FC236}">
                  <a16:creationId xmlns:a16="http://schemas.microsoft.com/office/drawing/2014/main" id="{39A28ADA-319F-435D-93B3-C89A97E7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106">
              <a:extLst>
                <a:ext uri="{FF2B5EF4-FFF2-40B4-BE49-F238E27FC236}">
                  <a16:creationId xmlns:a16="http://schemas.microsoft.com/office/drawing/2014/main" id="{4C6B553D-7106-43F3-B327-96968B9EB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107">
              <a:extLst>
                <a:ext uri="{FF2B5EF4-FFF2-40B4-BE49-F238E27FC236}">
                  <a16:creationId xmlns:a16="http://schemas.microsoft.com/office/drawing/2014/main" id="{9B34E780-BE52-47E1-B81D-9A0D48BEC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108">
              <a:extLst>
                <a:ext uri="{FF2B5EF4-FFF2-40B4-BE49-F238E27FC236}">
                  <a16:creationId xmlns:a16="http://schemas.microsoft.com/office/drawing/2014/main" id="{07723F77-D7FC-42CD-9C67-6E93222F8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109">
              <a:extLst>
                <a:ext uri="{FF2B5EF4-FFF2-40B4-BE49-F238E27FC236}">
                  <a16:creationId xmlns:a16="http://schemas.microsoft.com/office/drawing/2014/main" id="{0D985CD7-C625-4231-B96E-3C81ADEA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110">
              <a:extLst>
                <a:ext uri="{FF2B5EF4-FFF2-40B4-BE49-F238E27FC236}">
                  <a16:creationId xmlns:a16="http://schemas.microsoft.com/office/drawing/2014/main" id="{5C3868C0-15C7-4C74-B7C9-148548529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111">
              <a:extLst>
                <a:ext uri="{FF2B5EF4-FFF2-40B4-BE49-F238E27FC236}">
                  <a16:creationId xmlns:a16="http://schemas.microsoft.com/office/drawing/2014/main" id="{C0C21580-CDFB-4DBF-BEDE-44A05D1B2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112">
              <a:extLst>
                <a:ext uri="{FF2B5EF4-FFF2-40B4-BE49-F238E27FC236}">
                  <a16:creationId xmlns:a16="http://schemas.microsoft.com/office/drawing/2014/main" id="{DAF93A7A-9784-4677-BF9F-5FA5A4A0B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22">
              <a:extLst>
                <a:ext uri="{FF2B5EF4-FFF2-40B4-BE49-F238E27FC236}">
                  <a16:creationId xmlns:a16="http://schemas.microsoft.com/office/drawing/2014/main" id="{1D396C6B-7D15-4D1A-B1C2-81D2A17AC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30">
              <a:extLst>
                <a:ext uri="{FF2B5EF4-FFF2-40B4-BE49-F238E27FC236}">
                  <a16:creationId xmlns:a16="http://schemas.microsoft.com/office/drawing/2014/main" id="{67BFAC74-17A1-4335-8046-7125C99E4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131">
              <a:extLst>
                <a:ext uri="{FF2B5EF4-FFF2-40B4-BE49-F238E27FC236}">
                  <a16:creationId xmlns:a16="http://schemas.microsoft.com/office/drawing/2014/main" id="{3AE8A8D9-39D9-439C-B26A-CEB43EFA3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132">
              <a:extLst>
                <a:ext uri="{FF2B5EF4-FFF2-40B4-BE49-F238E27FC236}">
                  <a16:creationId xmlns:a16="http://schemas.microsoft.com/office/drawing/2014/main" id="{54808635-F2FB-4DD0-B4B4-5006D0C9B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134">
              <a:extLst>
                <a:ext uri="{FF2B5EF4-FFF2-40B4-BE49-F238E27FC236}">
                  <a16:creationId xmlns:a16="http://schemas.microsoft.com/office/drawing/2014/main" id="{FB8866F0-C199-4F49-841E-A46EB3632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135">
              <a:extLst>
                <a:ext uri="{FF2B5EF4-FFF2-40B4-BE49-F238E27FC236}">
                  <a16:creationId xmlns:a16="http://schemas.microsoft.com/office/drawing/2014/main" id="{C1C3081B-8713-4376-A353-A47D384CE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141">
              <a:extLst>
                <a:ext uri="{FF2B5EF4-FFF2-40B4-BE49-F238E27FC236}">
                  <a16:creationId xmlns:a16="http://schemas.microsoft.com/office/drawing/2014/main" id="{D0969870-FE6F-495B-B6A2-EEDA6B2D13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91">
              <a:extLst>
                <a:ext uri="{FF2B5EF4-FFF2-40B4-BE49-F238E27FC236}">
                  <a16:creationId xmlns:a16="http://schemas.microsoft.com/office/drawing/2014/main" id="{E90DCE8F-BDBD-4D92-B335-784385202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92">
              <a:extLst>
                <a:ext uri="{FF2B5EF4-FFF2-40B4-BE49-F238E27FC236}">
                  <a16:creationId xmlns:a16="http://schemas.microsoft.com/office/drawing/2014/main" id="{E7FF6C2A-433D-4687-8E49-F054E01F9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93">
              <a:extLst>
                <a:ext uri="{FF2B5EF4-FFF2-40B4-BE49-F238E27FC236}">
                  <a16:creationId xmlns:a16="http://schemas.microsoft.com/office/drawing/2014/main" id="{544C64A4-733A-47BC-9C58-9694D98D3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94">
              <a:extLst>
                <a:ext uri="{FF2B5EF4-FFF2-40B4-BE49-F238E27FC236}">
                  <a16:creationId xmlns:a16="http://schemas.microsoft.com/office/drawing/2014/main" id="{1F4E1DF2-0836-4AC7-83EF-C1DB4119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95">
              <a:extLst>
                <a:ext uri="{FF2B5EF4-FFF2-40B4-BE49-F238E27FC236}">
                  <a16:creationId xmlns:a16="http://schemas.microsoft.com/office/drawing/2014/main" id="{7F4098CD-0DBA-41CF-94C9-5B4A2790B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96">
              <a:extLst>
                <a:ext uri="{FF2B5EF4-FFF2-40B4-BE49-F238E27FC236}">
                  <a16:creationId xmlns:a16="http://schemas.microsoft.com/office/drawing/2014/main" id="{746264D9-CDCA-4D28-9CBB-AD2DF6B0A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97">
              <a:extLst>
                <a:ext uri="{FF2B5EF4-FFF2-40B4-BE49-F238E27FC236}">
                  <a16:creationId xmlns:a16="http://schemas.microsoft.com/office/drawing/2014/main" id="{1EA90CCC-8F4E-4257-B4AB-4AFF917A9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98">
              <a:extLst>
                <a:ext uri="{FF2B5EF4-FFF2-40B4-BE49-F238E27FC236}">
                  <a16:creationId xmlns:a16="http://schemas.microsoft.com/office/drawing/2014/main" id="{86667B9E-67C7-4E33-8DC7-C9781B79F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99">
              <a:extLst>
                <a:ext uri="{FF2B5EF4-FFF2-40B4-BE49-F238E27FC236}">
                  <a16:creationId xmlns:a16="http://schemas.microsoft.com/office/drawing/2014/main" id="{2CE4C618-0C3B-4E44-B5F2-231996E68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00">
              <a:extLst>
                <a:ext uri="{FF2B5EF4-FFF2-40B4-BE49-F238E27FC236}">
                  <a16:creationId xmlns:a16="http://schemas.microsoft.com/office/drawing/2014/main" id="{04F4C21D-18D8-444C-B9F7-1FF5C9618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101">
              <a:extLst>
                <a:ext uri="{FF2B5EF4-FFF2-40B4-BE49-F238E27FC236}">
                  <a16:creationId xmlns:a16="http://schemas.microsoft.com/office/drawing/2014/main" id="{FA180744-D5B0-4BE1-8213-AEB307D21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04">
              <a:extLst>
                <a:ext uri="{FF2B5EF4-FFF2-40B4-BE49-F238E27FC236}">
                  <a16:creationId xmlns:a16="http://schemas.microsoft.com/office/drawing/2014/main" id="{518C1579-E429-4731-A86F-3594B90A5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113">
              <a:extLst>
                <a:ext uri="{FF2B5EF4-FFF2-40B4-BE49-F238E27FC236}">
                  <a16:creationId xmlns:a16="http://schemas.microsoft.com/office/drawing/2014/main" id="{0747C1A0-7BB0-4493-8355-FC275A5C0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114">
              <a:extLst>
                <a:ext uri="{FF2B5EF4-FFF2-40B4-BE49-F238E27FC236}">
                  <a16:creationId xmlns:a16="http://schemas.microsoft.com/office/drawing/2014/main" id="{5E722D2F-083A-4A3F-9E93-B5938C3FE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15">
              <a:extLst>
                <a:ext uri="{FF2B5EF4-FFF2-40B4-BE49-F238E27FC236}">
                  <a16:creationId xmlns:a16="http://schemas.microsoft.com/office/drawing/2014/main" id="{DF049D09-D570-432D-A63A-21A29D5C5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20">
              <a:extLst>
                <a:ext uri="{FF2B5EF4-FFF2-40B4-BE49-F238E27FC236}">
                  <a16:creationId xmlns:a16="http://schemas.microsoft.com/office/drawing/2014/main" id="{916CB67F-9F5C-4B14-9872-6FCD6BB75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121">
              <a:extLst>
                <a:ext uri="{FF2B5EF4-FFF2-40B4-BE49-F238E27FC236}">
                  <a16:creationId xmlns:a16="http://schemas.microsoft.com/office/drawing/2014/main" id="{317CD491-D9ED-4B96-B667-CD15A4764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125">
              <a:extLst>
                <a:ext uri="{FF2B5EF4-FFF2-40B4-BE49-F238E27FC236}">
                  <a16:creationId xmlns:a16="http://schemas.microsoft.com/office/drawing/2014/main" id="{262C581B-C8D0-4884-8F4F-5A1E952D9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126">
              <a:extLst>
                <a:ext uri="{FF2B5EF4-FFF2-40B4-BE49-F238E27FC236}">
                  <a16:creationId xmlns:a16="http://schemas.microsoft.com/office/drawing/2014/main" id="{4F116EC9-6317-4526-9389-77E4C94F3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Freeform 127">
              <a:extLst>
                <a:ext uri="{FF2B5EF4-FFF2-40B4-BE49-F238E27FC236}">
                  <a16:creationId xmlns:a16="http://schemas.microsoft.com/office/drawing/2014/main" id="{C23101D8-C0F0-4E39-8F48-B6DE6AE62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Freeform 128">
              <a:extLst>
                <a:ext uri="{FF2B5EF4-FFF2-40B4-BE49-F238E27FC236}">
                  <a16:creationId xmlns:a16="http://schemas.microsoft.com/office/drawing/2014/main" id="{492738F5-D36B-4DFF-9378-B7520F79A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129">
              <a:extLst>
                <a:ext uri="{FF2B5EF4-FFF2-40B4-BE49-F238E27FC236}">
                  <a16:creationId xmlns:a16="http://schemas.microsoft.com/office/drawing/2014/main" id="{BEE1C579-EE31-4581-A7F2-75CAB449C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133">
              <a:extLst>
                <a:ext uri="{FF2B5EF4-FFF2-40B4-BE49-F238E27FC236}">
                  <a16:creationId xmlns:a16="http://schemas.microsoft.com/office/drawing/2014/main" id="{BAD41752-081E-4E72-9C53-DC5A95A90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136">
              <a:extLst>
                <a:ext uri="{FF2B5EF4-FFF2-40B4-BE49-F238E27FC236}">
                  <a16:creationId xmlns:a16="http://schemas.microsoft.com/office/drawing/2014/main" id="{1B876426-6534-43ED-A5D8-D6F59EDC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Freeform 137">
              <a:extLst>
                <a:ext uri="{FF2B5EF4-FFF2-40B4-BE49-F238E27FC236}">
                  <a16:creationId xmlns:a16="http://schemas.microsoft.com/office/drawing/2014/main" id="{5D5432D5-FA94-47AB-8B6D-F187DA788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138">
              <a:extLst>
                <a:ext uri="{FF2B5EF4-FFF2-40B4-BE49-F238E27FC236}">
                  <a16:creationId xmlns:a16="http://schemas.microsoft.com/office/drawing/2014/main" id="{76BB7EFC-8D35-48AC-8FA9-8007BAA73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140">
              <a:extLst>
                <a:ext uri="{FF2B5EF4-FFF2-40B4-BE49-F238E27FC236}">
                  <a16:creationId xmlns:a16="http://schemas.microsoft.com/office/drawing/2014/main" id="{BCF1488D-67CE-4DCF-A322-53F89A8AA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Freeform 142">
              <a:extLst>
                <a:ext uri="{FF2B5EF4-FFF2-40B4-BE49-F238E27FC236}">
                  <a16:creationId xmlns:a16="http://schemas.microsoft.com/office/drawing/2014/main" id="{CC546D53-A79A-4647-ABB8-7C64C22BA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Freeform 125">
              <a:extLst>
                <a:ext uri="{FF2B5EF4-FFF2-40B4-BE49-F238E27FC236}">
                  <a16:creationId xmlns:a16="http://schemas.microsoft.com/office/drawing/2014/main" id="{8C01F53B-BEB9-468C-8A41-16F43875B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Freeform 137">
              <a:extLst>
                <a:ext uri="{FF2B5EF4-FFF2-40B4-BE49-F238E27FC236}">
                  <a16:creationId xmlns:a16="http://schemas.microsoft.com/office/drawing/2014/main" id="{55918538-C88B-4BBF-8482-63EBA4243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01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67262A-6EF1-49ED-B8DE-DDD3E580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0EC4C-8889-F243-A1AC-49E03BA6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15" y="1633061"/>
            <a:ext cx="3453722" cy="349528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w Cen MT" panose="020B0602020104020603" pitchFamily="34" charset="77"/>
              </a:rPr>
              <a:t>PROBLEM</a:t>
            </a:r>
            <a:br>
              <a:rPr lang="en-US" dirty="0">
                <a:latin typeface="Tw Cen MT" panose="020B0602020104020603" pitchFamily="34" charset="77"/>
              </a:rPr>
            </a:br>
            <a:r>
              <a:rPr lang="en-US" dirty="0">
                <a:latin typeface="Tw Cen MT" panose="020B0602020104020603" pitchFamily="34" charset="77"/>
              </a:rPr>
              <a:t>STATEMENT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492946-B39C-4250-B4C8-D82A25043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1035" y="880021"/>
            <a:ext cx="6498031" cy="511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69DE-9DC5-6C40-A0D9-C33F05E8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940" y="1501255"/>
            <a:ext cx="5108852" cy="3907390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The Titanic was a great and unexpected disaster in the early 1900’s.  The “unsinkable” ship struck an iceberg causing fatal damage to the integrity of the ship.</a:t>
            </a:r>
          </a:p>
          <a:p>
            <a:r>
              <a:rPr lang="en-US" sz="2200" dirty="0"/>
              <a:t>This model is to accurately predict the survival of passengers aboard the ship the early morning of April 15</a:t>
            </a:r>
            <a:r>
              <a:rPr lang="en-US" sz="2200" baseline="30000" dirty="0"/>
              <a:t>th</a:t>
            </a:r>
            <a:r>
              <a:rPr lang="en-US" sz="2200" dirty="0"/>
              <a:t>, 1912.</a:t>
            </a:r>
            <a:endParaRPr lang="en-US" dirty="0"/>
          </a:p>
        </p:txBody>
      </p:sp>
      <p:sp>
        <p:nvSpPr>
          <p:cNvPr id="14" name="Freeform 142">
            <a:extLst>
              <a:ext uri="{FF2B5EF4-FFF2-40B4-BE49-F238E27FC236}">
                <a16:creationId xmlns:a16="http://schemas.microsoft.com/office/drawing/2014/main" id="{B30D69F3-F5DC-4D65-B4AF-733FF6D5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8174" y="66097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FF339-0C9A-4139-9C80-B154CB1E6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92" y="5479237"/>
            <a:ext cx="12057048" cy="1073975"/>
            <a:chOff x="11192" y="5479237"/>
            <a:chExt cx="12057048" cy="1073975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6951B5F-AC36-48AF-A319-55FE78425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327394" y="635532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F49E610F-6598-471F-91DF-D5851F1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11390" y="553265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4DE0CDB-BB1F-4A69-A0A2-9C32D0B6A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84530" y="5529394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0">
              <a:extLst>
                <a:ext uri="{FF2B5EF4-FFF2-40B4-BE49-F238E27FC236}">
                  <a16:creationId xmlns:a16="http://schemas.microsoft.com/office/drawing/2014/main" id="{05BE2C0F-8AF8-4EB8-9EE8-0F65327A5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435517" y="552198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2A5CD3F7-632C-4582-87F6-584F870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95640" y="578970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51D68BBB-9910-4A2E-8881-4760A930C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65033" y="5771753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9">
              <a:extLst>
                <a:ext uri="{FF2B5EF4-FFF2-40B4-BE49-F238E27FC236}">
                  <a16:creationId xmlns:a16="http://schemas.microsoft.com/office/drawing/2014/main" id="{7EC690E3-A4DE-4B8A-A186-0F3B49BC2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07845" y="5826426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5">
              <a:extLst>
                <a:ext uri="{FF2B5EF4-FFF2-40B4-BE49-F238E27FC236}">
                  <a16:creationId xmlns:a16="http://schemas.microsoft.com/office/drawing/2014/main" id="{1BB18CCD-20C3-4BE5-A6BA-9339E8AB9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76143" y="603206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7">
              <a:extLst>
                <a:ext uri="{FF2B5EF4-FFF2-40B4-BE49-F238E27FC236}">
                  <a16:creationId xmlns:a16="http://schemas.microsoft.com/office/drawing/2014/main" id="{BED0B41F-67D3-4AD8-9A8A-DA5DD871A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88139" y="6055729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">
              <a:extLst>
                <a:ext uri="{FF2B5EF4-FFF2-40B4-BE49-F238E27FC236}">
                  <a16:creationId xmlns:a16="http://schemas.microsoft.com/office/drawing/2014/main" id="{BC7AB75D-8130-4CC6-96B3-BAD26C374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55287" y="6058995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1">
              <a:extLst>
                <a:ext uri="{FF2B5EF4-FFF2-40B4-BE49-F238E27FC236}">
                  <a16:creationId xmlns:a16="http://schemas.microsoft.com/office/drawing/2014/main" id="{A4118456-1C3E-447C-81DD-1F013BF5E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37087" y="607123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2">
              <a:extLst>
                <a:ext uri="{FF2B5EF4-FFF2-40B4-BE49-F238E27FC236}">
                  <a16:creationId xmlns:a16="http://schemas.microsoft.com/office/drawing/2014/main" id="{9C6D6B04-EC5A-4149-A53B-C73E97693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522245" y="634860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4">
              <a:extLst>
                <a:ext uri="{FF2B5EF4-FFF2-40B4-BE49-F238E27FC236}">
                  <a16:creationId xmlns:a16="http://schemas.microsoft.com/office/drawing/2014/main" id="{813095FE-556E-4A61-9BF3-732D49280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284869" y="6310329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21793E62-B549-4243-B8FA-B143D6B4A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793296" y="631299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43ADD9DB-48ED-4A8C-9A75-0E93AB47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610793" y="607003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E7C72DF4-E774-4605-971D-0840BD069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32685" y="606930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23BFA407-416B-4086-A635-1FB860F0E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86396" y="6078286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7C8F4B70-75FD-4457-A219-00E8F9862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987068" y="610603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8B19E2D0-7290-4EC0-AB6B-7F7AD87BD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19459" y="61084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A19B4676-7AC8-4F42-A34D-1A39433EE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71808" y="6115007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8B7FE908-80E4-483B-A777-C7B4EC478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534717" y="611745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2681A8C9-F444-4E8C-B844-9F7949428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095661" y="6117455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D20ADAA4-D2A2-4685-98BF-248A08AE1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6" y="6117453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341DD6EA-CF88-4A3C-BAEE-501042763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469623" y="6117454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3D241D69-1838-4786-A9A3-E92867ABF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262664" y="612398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7A7396BB-7045-4151-AACC-8B8AF1ABD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01721" y="612724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83B1DF51-D55B-4AE2-A489-6922F695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19919" y="613295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E41D6AEB-5E2A-4A68-9632-4AE137F1F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04466" y="6132959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BA517482-AC50-4901-A826-FBA4B1FC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13586" y="6178656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2A95EDEC-E641-4466-9ADD-86C263F3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850675" y="617865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330903BB-74EF-422B-A451-76F6988AC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87821" y="618436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7">
              <a:extLst>
                <a:ext uri="{FF2B5EF4-FFF2-40B4-BE49-F238E27FC236}">
                  <a16:creationId xmlns:a16="http://schemas.microsoft.com/office/drawing/2014/main" id="{24CE6A5E-8D30-4EA3-BC99-FFDDD534E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1700" y="619661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8">
              <a:extLst>
                <a:ext uri="{FF2B5EF4-FFF2-40B4-BE49-F238E27FC236}">
                  <a16:creationId xmlns:a16="http://schemas.microsoft.com/office/drawing/2014/main" id="{9DA5CEEA-CCF3-470C-9F26-89B2E069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1998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9">
              <a:extLst>
                <a:ext uri="{FF2B5EF4-FFF2-40B4-BE49-F238E27FC236}">
                  <a16:creationId xmlns:a16="http://schemas.microsoft.com/office/drawing/2014/main" id="{99C33A0E-8550-4F20-BDDC-C85558B2E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49502" y="6187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20">
              <a:extLst>
                <a:ext uri="{FF2B5EF4-FFF2-40B4-BE49-F238E27FC236}">
                  <a16:creationId xmlns:a16="http://schemas.microsoft.com/office/drawing/2014/main" id="{08AB78FF-9221-4AC7-B053-CBFD5EC5E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521908" y="636552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1">
              <a:extLst>
                <a:ext uri="{FF2B5EF4-FFF2-40B4-BE49-F238E27FC236}">
                  <a16:creationId xmlns:a16="http://schemas.microsoft.com/office/drawing/2014/main" id="{D78AC1AB-3499-4D82-9A7A-D2991E6CD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29270" y="637205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5">
              <a:extLst>
                <a:ext uri="{FF2B5EF4-FFF2-40B4-BE49-F238E27FC236}">
                  <a16:creationId xmlns:a16="http://schemas.microsoft.com/office/drawing/2014/main" id="{59E3CCFE-3C59-4B4D-A526-1DF92E8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26858" y="6375726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53464886-46EA-497B-9720-6F6857F6A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73104" y="6395720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7A5A5F60-422F-473E-9599-2EFA5B2AE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12498" y="6395719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F39522BC-A79E-4F47-8082-198FBEA11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591511" y="6398982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9D335F47-2A7F-4268-8DD0-80CDB1470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26878" y="6398982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3">
              <a:extLst>
                <a:ext uri="{FF2B5EF4-FFF2-40B4-BE49-F238E27FC236}">
                  <a16:creationId xmlns:a16="http://schemas.microsoft.com/office/drawing/2014/main" id="{783022F1-11AE-45F8-B3C3-E7C3FACF3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7" y="640796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6">
              <a:extLst>
                <a:ext uri="{FF2B5EF4-FFF2-40B4-BE49-F238E27FC236}">
                  <a16:creationId xmlns:a16="http://schemas.microsoft.com/office/drawing/2014/main" id="{C3BE7C45-A2E8-42A0-87FE-EDFBC1D5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41599" y="642019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7">
              <a:extLst>
                <a:ext uri="{FF2B5EF4-FFF2-40B4-BE49-F238E27FC236}">
                  <a16:creationId xmlns:a16="http://schemas.microsoft.com/office/drawing/2014/main" id="{0FBF3533-1FB0-420E-844F-94A37EE1C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079229" y="642346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8">
              <a:extLst>
                <a:ext uri="{FF2B5EF4-FFF2-40B4-BE49-F238E27FC236}">
                  <a16:creationId xmlns:a16="http://schemas.microsoft.com/office/drawing/2014/main" id="{1CCB36DC-B5BF-46A0-A742-E9B5DC245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341533" y="6425913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E454EFCE-AA31-4C57-979D-FF28DF95B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4324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0">
              <a:extLst>
                <a:ext uri="{FF2B5EF4-FFF2-40B4-BE49-F238E27FC236}">
                  <a16:creationId xmlns:a16="http://schemas.microsoft.com/office/drawing/2014/main" id="{34821773-2B56-4CA4-923A-DFCFA76B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42498" y="6435704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2">
              <a:extLst>
                <a:ext uri="{FF2B5EF4-FFF2-40B4-BE49-F238E27FC236}">
                  <a16:creationId xmlns:a16="http://schemas.microsoft.com/office/drawing/2014/main" id="{B2A8D553-3CE0-48ED-ABA4-B1CA42EC4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705749" y="646263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43">
              <a:extLst>
                <a:ext uri="{FF2B5EF4-FFF2-40B4-BE49-F238E27FC236}">
                  <a16:creationId xmlns:a16="http://schemas.microsoft.com/office/drawing/2014/main" id="{AD6A1162-54E5-4A41-8F41-F2BF3A37E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0088" y="641818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4">
              <a:extLst>
                <a:ext uri="{FF2B5EF4-FFF2-40B4-BE49-F238E27FC236}">
                  <a16:creationId xmlns:a16="http://schemas.microsoft.com/office/drawing/2014/main" id="{13309420-D249-4ED4-AA5D-2975B4877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271930" y="6462633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45">
              <a:extLst>
                <a:ext uri="{FF2B5EF4-FFF2-40B4-BE49-F238E27FC236}">
                  <a16:creationId xmlns:a16="http://schemas.microsoft.com/office/drawing/2014/main" id="{A23E00F9-EAE7-4D6B-A0B2-067A1FE49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82289" y="646834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8D5F0F75-672C-4716-AAC5-D39F2B93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617051" y="642632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349E3A15-73B7-4F07-A44E-7B75BF601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3610" y="635005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3">
              <a:extLst>
                <a:ext uri="{FF2B5EF4-FFF2-40B4-BE49-F238E27FC236}">
                  <a16:creationId xmlns:a16="http://schemas.microsoft.com/office/drawing/2014/main" id="{B460F882-3C95-44B1-AB26-6759DD59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2535" y="5479237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1">
              <a:extLst>
                <a:ext uri="{FF2B5EF4-FFF2-40B4-BE49-F238E27FC236}">
                  <a16:creationId xmlns:a16="http://schemas.microsoft.com/office/drawing/2014/main" id="{3AEE145B-46F9-445A-9E7E-716173B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8881" y="551269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C559D3E2-0DBC-4547-BC00-60A83E47A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190" y="55184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">
              <a:extLst>
                <a:ext uri="{FF2B5EF4-FFF2-40B4-BE49-F238E27FC236}">
                  <a16:creationId xmlns:a16="http://schemas.microsoft.com/office/drawing/2014/main" id="{F3E7B8C7-7DC7-468C-91CC-824961A2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739" y="5524118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9D2B31BB-A3AC-4292-B4E5-BC5F52749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674" y="552167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32DB1E7E-4833-41CC-AC87-6BAEAFE9C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8671" y="552738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1B674A26-49C7-4604-95D1-894A5AD1B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91669" y="552738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7">
              <a:extLst>
                <a:ext uri="{FF2B5EF4-FFF2-40B4-BE49-F238E27FC236}">
                  <a16:creationId xmlns:a16="http://schemas.microsoft.com/office/drawing/2014/main" id="{7D981404-4D96-4A9E-BD2F-2B1C82E9F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75783" y="552411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5C545757-0463-4AF1-9BB2-6865E44F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259" y="552790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00459AAE-3011-4F89-8A4E-613D2A733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98210" y="556655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8C4AD92E-B314-45C4-80D2-85C7334A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44565" y="5582057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0EE8973D-C3A8-4492-8BF8-E1BD5214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600" y="576974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940E1ED8-E032-4984-86EB-711F132CD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4752" y="577219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1E148223-D795-405C-B94F-5CD18996E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471" y="57787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20A65903-767B-4F42-9D6D-CBEF7B55D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27791" y="577545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CFF03BAF-5274-4D27-873A-CA3947FAD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0932" y="578442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39912D23-7400-475C-B7BC-051E37895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28881" y="576647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53EA24FB-6C37-4094-89BE-BC9F277FC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4960" y="57901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0DA882-3E5F-47E2-A901-ED33177F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92" y="57679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13DAF9D2-C10F-4FA0-8AAA-EF033FD2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2525" y="582115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1DCE6699-4F41-4E6C-B4B4-116F5645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29428" y="58513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5">
              <a:extLst>
                <a:ext uri="{FF2B5EF4-FFF2-40B4-BE49-F238E27FC236}">
                  <a16:creationId xmlns:a16="http://schemas.microsoft.com/office/drawing/2014/main" id="{0D5DA8DB-8A13-4D6E-9F40-E24A7F8F7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8023" y="602678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6">
              <a:extLst>
                <a:ext uri="{FF2B5EF4-FFF2-40B4-BE49-F238E27FC236}">
                  <a16:creationId xmlns:a16="http://schemas.microsoft.com/office/drawing/2014/main" id="{00E93E64-19B4-465D-85DE-FD45DFAD5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0286" y="603821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7">
              <a:extLst>
                <a:ext uri="{FF2B5EF4-FFF2-40B4-BE49-F238E27FC236}">
                  <a16:creationId xmlns:a16="http://schemas.microsoft.com/office/drawing/2014/main" id="{9E00DA49-033D-45D2-8D7C-0DE5BC6EA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735" y="605045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8">
              <a:extLst>
                <a:ext uri="{FF2B5EF4-FFF2-40B4-BE49-F238E27FC236}">
                  <a16:creationId xmlns:a16="http://schemas.microsoft.com/office/drawing/2014/main" id="{C9BB8FB7-501F-4EF7-811C-DFC36C697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3512" y="605045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9">
              <a:extLst>
                <a:ext uri="{FF2B5EF4-FFF2-40B4-BE49-F238E27FC236}">
                  <a16:creationId xmlns:a16="http://schemas.microsoft.com/office/drawing/2014/main" id="{70F631DA-C640-4FC1-A59E-F133F83BA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15587" y="605371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0">
              <a:extLst>
                <a:ext uri="{FF2B5EF4-FFF2-40B4-BE49-F238E27FC236}">
                  <a16:creationId xmlns:a16="http://schemas.microsoft.com/office/drawing/2014/main" id="{C0C246D6-738C-4854-BDD0-6669E99D6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714" y="605370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1">
              <a:extLst>
                <a:ext uri="{FF2B5EF4-FFF2-40B4-BE49-F238E27FC236}">
                  <a16:creationId xmlns:a16="http://schemas.microsoft.com/office/drawing/2014/main" id="{2B88D097-4630-4514-BD1C-D1FC57D05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6827" y="606595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2">
              <a:extLst>
                <a:ext uri="{FF2B5EF4-FFF2-40B4-BE49-F238E27FC236}">
                  <a16:creationId xmlns:a16="http://schemas.microsoft.com/office/drawing/2014/main" id="{895172E5-4D7B-4E9E-9DC0-7AC40AFE2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963" y="606595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2">
              <a:extLst>
                <a:ext uri="{FF2B5EF4-FFF2-40B4-BE49-F238E27FC236}">
                  <a16:creationId xmlns:a16="http://schemas.microsoft.com/office/drawing/2014/main" id="{E16BE8D6-8745-46D3-BB8C-7D9F905F2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05" y="6298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3">
              <a:extLst>
                <a:ext uri="{FF2B5EF4-FFF2-40B4-BE49-F238E27FC236}">
                  <a16:creationId xmlns:a16="http://schemas.microsoft.com/office/drawing/2014/main" id="{B21B0D38-9A6B-4C03-9C68-BFCDD0CE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120" y="6277308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0">
              <a:extLst>
                <a:ext uri="{FF2B5EF4-FFF2-40B4-BE49-F238E27FC236}">
                  <a16:creationId xmlns:a16="http://schemas.microsoft.com/office/drawing/2014/main" id="{BD88B61E-A1B6-4C3F-9CDA-F14697C39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6243" y="6277308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2">
              <a:extLst>
                <a:ext uri="{FF2B5EF4-FFF2-40B4-BE49-F238E27FC236}">
                  <a16:creationId xmlns:a16="http://schemas.microsoft.com/office/drawing/2014/main" id="{7F412678-E91D-445B-B569-92A65FE4F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58397" y="630750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34">
              <a:extLst>
                <a:ext uri="{FF2B5EF4-FFF2-40B4-BE49-F238E27FC236}">
                  <a16:creationId xmlns:a16="http://schemas.microsoft.com/office/drawing/2014/main" id="{D5C03A86-E86B-4343-BE21-5E5D4DF2F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16135" y="6305053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5">
              <a:extLst>
                <a:ext uri="{FF2B5EF4-FFF2-40B4-BE49-F238E27FC236}">
                  <a16:creationId xmlns:a16="http://schemas.microsoft.com/office/drawing/2014/main" id="{7E23784D-2CA3-4407-A29D-F04954A4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185" y="6314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1">
              <a:extLst>
                <a:ext uri="{FF2B5EF4-FFF2-40B4-BE49-F238E27FC236}">
                  <a16:creationId xmlns:a16="http://schemas.microsoft.com/office/drawing/2014/main" id="{9B6ED33F-264E-4FE0-BB23-5923775E2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625" y="633198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CE917B1B-8131-4DE5-AD2C-71A079AA4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3161" y="5553203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E8CF6E6-E598-4397-91BA-6C2A426A8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9595" y="5546674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4B4D2234-D9B8-4F69-A88F-BAC72429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97773" y="55621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FAC6F190-5E32-4356-8ACA-C8D84EBD7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48018" y="557686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5549845-8416-4013-9839-D79CB20A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038" y="555646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467A23A5-6422-47E9-9190-43A9501C8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41065" y="558666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AA5E43AB-DA6B-477B-94EF-BF73ACCE3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5091" y="5598084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2">
              <a:extLst>
                <a:ext uri="{FF2B5EF4-FFF2-40B4-BE49-F238E27FC236}">
                  <a16:creationId xmlns:a16="http://schemas.microsoft.com/office/drawing/2014/main" id="{90CBC3ED-5170-4805-987F-F3964917F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2801" y="580127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3">
              <a:extLst>
                <a:ext uri="{FF2B5EF4-FFF2-40B4-BE49-F238E27FC236}">
                  <a16:creationId xmlns:a16="http://schemas.microsoft.com/office/drawing/2014/main" id="{C14C5E5E-6018-4BB4-8238-A6B217328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40515" y="5780056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4">
              <a:extLst>
                <a:ext uri="{FF2B5EF4-FFF2-40B4-BE49-F238E27FC236}">
                  <a16:creationId xmlns:a16="http://schemas.microsoft.com/office/drawing/2014/main" id="{A1D002AF-6CBB-4688-B6CC-623D057EA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787" y="58159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5">
              <a:extLst>
                <a:ext uri="{FF2B5EF4-FFF2-40B4-BE49-F238E27FC236}">
                  <a16:creationId xmlns:a16="http://schemas.microsoft.com/office/drawing/2014/main" id="{A3BCCB11-25A2-4C56-96AC-E8B384E2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55168" y="583391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8">
              <a:extLst>
                <a:ext uri="{FF2B5EF4-FFF2-40B4-BE49-F238E27FC236}">
                  <a16:creationId xmlns:a16="http://schemas.microsoft.com/office/drawing/2014/main" id="{48470416-A7F5-4041-B3E7-BF525DD8B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58192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5">
              <a:extLst>
                <a:ext uri="{FF2B5EF4-FFF2-40B4-BE49-F238E27FC236}">
                  <a16:creationId xmlns:a16="http://schemas.microsoft.com/office/drawing/2014/main" id="{6763146B-0E01-4BC3-A3E6-573690558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67433" y="578005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C324338F-04C1-419D-90C1-D83AA1B76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8564" y="586492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1">
              <a:extLst>
                <a:ext uri="{FF2B5EF4-FFF2-40B4-BE49-F238E27FC236}">
                  <a16:creationId xmlns:a16="http://schemas.microsoft.com/office/drawing/2014/main" id="{77835AED-A441-4532-AF89-B3FF7CFD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5527" y="606475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2">
              <a:extLst>
                <a:ext uri="{FF2B5EF4-FFF2-40B4-BE49-F238E27FC236}">
                  <a16:creationId xmlns:a16="http://schemas.microsoft.com/office/drawing/2014/main" id="{F2B6F66E-9B92-42DA-9FA1-35F0ECE1A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1481" y="6064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3">
              <a:extLst>
                <a:ext uri="{FF2B5EF4-FFF2-40B4-BE49-F238E27FC236}">
                  <a16:creationId xmlns:a16="http://schemas.microsoft.com/office/drawing/2014/main" id="{AB5426E1-AAC8-413F-8343-E690D3576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11063" y="607301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4">
              <a:extLst>
                <a:ext uri="{FF2B5EF4-FFF2-40B4-BE49-F238E27FC236}">
                  <a16:creationId xmlns:a16="http://schemas.microsoft.com/office/drawing/2014/main" id="{6EDE8D39-527D-48EC-A60E-822896A70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9758" y="610075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5">
              <a:extLst>
                <a:ext uri="{FF2B5EF4-FFF2-40B4-BE49-F238E27FC236}">
                  <a16:creationId xmlns:a16="http://schemas.microsoft.com/office/drawing/2014/main" id="{63CA0069-4DAE-4E19-9375-30664E136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7749" y="610320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6">
              <a:extLst>
                <a:ext uri="{FF2B5EF4-FFF2-40B4-BE49-F238E27FC236}">
                  <a16:creationId xmlns:a16="http://schemas.microsoft.com/office/drawing/2014/main" id="{EE4F3DAA-A482-4317-AC07-D9EACF4AB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6156" y="610973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7">
              <a:extLst>
                <a:ext uri="{FF2B5EF4-FFF2-40B4-BE49-F238E27FC236}">
                  <a16:creationId xmlns:a16="http://schemas.microsoft.com/office/drawing/2014/main" id="{C4558B65-3D1B-4341-9469-54BDB407D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99824" y="611217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8A11C831-3A34-41C8-BF81-577F36D3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1416" y="611217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9">
              <a:extLst>
                <a:ext uri="{FF2B5EF4-FFF2-40B4-BE49-F238E27FC236}">
                  <a16:creationId xmlns:a16="http://schemas.microsoft.com/office/drawing/2014/main" id="{3BAA8579-0187-4116-9506-0798BD48B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4601" y="611217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0">
              <a:extLst>
                <a:ext uri="{FF2B5EF4-FFF2-40B4-BE49-F238E27FC236}">
                  <a16:creationId xmlns:a16="http://schemas.microsoft.com/office/drawing/2014/main" id="{B66832E9-B0E5-4132-99E9-2286FE26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26949" y="611217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1">
              <a:extLst>
                <a:ext uri="{FF2B5EF4-FFF2-40B4-BE49-F238E27FC236}">
                  <a16:creationId xmlns:a16="http://schemas.microsoft.com/office/drawing/2014/main" id="{1F5F17DC-C7BC-4D44-BFD1-1D5002D67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24162" y="611870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2">
              <a:extLst>
                <a:ext uri="{FF2B5EF4-FFF2-40B4-BE49-F238E27FC236}">
                  <a16:creationId xmlns:a16="http://schemas.microsoft.com/office/drawing/2014/main" id="{AAD24A6B-1C15-45BF-A44D-C5DCFDF7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01940" y="612197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B2B7773D-7624-4799-8DC2-2125C7B58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4247" y="61276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43BDB876-DF8F-473C-94AD-3B85C7D0D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3513" y="612768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E7BAEA9F-0A15-4A6A-9DE3-17E52616D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1734" y="617338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F44C7BB7-3BF8-4B57-8300-B074761B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8188" y="61733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5C9E2587-EA6E-4862-835F-7E8AC5DFC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31042" y="617909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7">
              <a:extLst>
                <a:ext uri="{FF2B5EF4-FFF2-40B4-BE49-F238E27FC236}">
                  <a16:creationId xmlns:a16="http://schemas.microsoft.com/office/drawing/2014/main" id="{9FDF4C88-B02F-4199-9B67-75901180B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6279" y="61913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8">
              <a:extLst>
                <a:ext uri="{FF2B5EF4-FFF2-40B4-BE49-F238E27FC236}">
                  <a16:creationId xmlns:a16="http://schemas.microsoft.com/office/drawing/2014/main" id="{5640818D-9BF5-4056-A10A-B26AE5494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3" y="619459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19">
              <a:extLst>
                <a:ext uri="{FF2B5EF4-FFF2-40B4-BE49-F238E27FC236}">
                  <a16:creationId xmlns:a16="http://schemas.microsoft.com/office/drawing/2014/main" id="{DCBD257A-A1D2-4931-9090-48B1E21D5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7958" y="618235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0">
              <a:extLst>
                <a:ext uri="{FF2B5EF4-FFF2-40B4-BE49-F238E27FC236}">
                  <a16:creationId xmlns:a16="http://schemas.microsoft.com/office/drawing/2014/main" id="{EF75A49A-C910-4E27-B0E0-AF15C2B3D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81754" y="636025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1">
              <a:extLst>
                <a:ext uri="{FF2B5EF4-FFF2-40B4-BE49-F238E27FC236}">
                  <a16:creationId xmlns:a16="http://schemas.microsoft.com/office/drawing/2014/main" id="{09175BB4-78AB-4F07-9A7C-195C9FF50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1985" y="636677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E4647752-F098-4C74-8685-415ADC8B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0219" y="637045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AF23AEF6-4648-479D-9E57-75D4087D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6390444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A85CD8C4-1E33-42C9-BCBB-91B9CDE9E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75213" y="6390443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32D2257B-0B7A-4918-A6B3-74552983C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2403" y="6393706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B6E8A044-F3AC-48ED-B8A6-D2EDD3F6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50199" y="6393706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248AF2CF-3B97-49B3-8E08-2820E763B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357015" y="64026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6">
              <a:extLst>
                <a:ext uri="{FF2B5EF4-FFF2-40B4-BE49-F238E27FC236}">
                  <a16:creationId xmlns:a16="http://schemas.microsoft.com/office/drawing/2014/main" id="{B5BEC596-B534-44B2-B1B8-78C1FBBA3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5860" y="641492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7">
              <a:extLst>
                <a:ext uri="{FF2B5EF4-FFF2-40B4-BE49-F238E27FC236}">
                  <a16:creationId xmlns:a16="http://schemas.microsoft.com/office/drawing/2014/main" id="{F45F86F4-28DB-49BC-8B6B-B703086F4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18231" y="641818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8">
              <a:extLst>
                <a:ext uri="{FF2B5EF4-FFF2-40B4-BE49-F238E27FC236}">
                  <a16:creationId xmlns:a16="http://schemas.microsoft.com/office/drawing/2014/main" id="{2932A0BD-C987-4A93-91DC-E277DC89C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65674" y="6420637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9">
              <a:extLst>
                <a:ext uri="{FF2B5EF4-FFF2-40B4-BE49-F238E27FC236}">
                  <a16:creationId xmlns:a16="http://schemas.microsoft.com/office/drawing/2014/main" id="{DD6B3E88-4337-44F0-80CD-D96F69C2F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2" y="642716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2A481A9C-8E49-4886-B0B8-B391B54DE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45213" y="6430428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2">
              <a:extLst>
                <a:ext uri="{FF2B5EF4-FFF2-40B4-BE49-F238E27FC236}">
                  <a16:creationId xmlns:a16="http://schemas.microsoft.com/office/drawing/2014/main" id="{F74D151E-F322-43E1-AAAA-39C16A828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15774" y="6457357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3">
              <a:extLst>
                <a:ext uri="{FF2B5EF4-FFF2-40B4-BE49-F238E27FC236}">
                  <a16:creationId xmlns:a16="http://schemas.microsoft.com/office/drawing/2014/main" id="{BF3063F9-CB9B-4822-865E-5BFC90AF9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42843" y="646062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F541B440-1CE7-46DE-8E58-B472C9E6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1352" y="645735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25E18B25-35CB-4DFC-B428-063F245D0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1373" y="646307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">
              <a:extLst>
                <a:ext uri="{FF2B5EF4-FFF2-40B4-BE49-F238E27FC236}">
                  <a16:creationId xmlns:a16="http://schemas.microsoft.com/office/drawing/2014/main" id="{AC3EF75E-9D39-42A1-8744-0314BE64A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76864" y="642104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9">
              <a:extLst>
                <a:ext uri="{FF2B5EF4-FFF2-40B4-BE49-F238E27FC236}">
                  <a16:creationId xmlns:a16="http://schemas.microsoft.com/office/drawing/2014/main" id="{5B830616-AB5F-4414-891C-D7D65A1C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20744" y="578106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33">
              <a:extLst>
                <a:ext uri="{FF2B5EF4-FFF2-40B4-BE49-F238E27FC236}">
                  <a16:creationId xmlns:a16="http://schemas.microsoft.com/office/drawing/2014/main" id="{B84FCDC4-EB04-49F6-83E1-AE030D913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9809" y="5814737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9">
              <a:extLst>
                <a:ext uri="{FF2B5EF4-FFF2-40B4-BE49-F238E27FC236}">
                  <a16:creationId xmlns:a16="http://schemas.microsoft.com/office/drawing/2014/main" id="{297CFE06-B273-4E3A-828B-7F2391E72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0782" y="556917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3">
              <a:extLst>
                <a:ext uri="{FF2B5EF4-FFF2-40B4-BE49-F238E27FC236}">
                  <a16:creationId xmlns:a16="http://schemas.microsoft.com/office/drawing/2014/main" id="{3DB916FA-F738-4FDC-856A-EC97DEA0F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04120" y="55980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4">
              <a:extLst>
                <a:ext uri="{FF2B5EF4-FFF2-40B4-BE49-F238E27FC236}">
                  <a16:creationId xmlns:a16="http://schemas.microsoft.com/office/drawing/2014/main" id="{84355883-FB7A-47AA-BA56-AF9F9155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7282" y="55532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" name="Freeform 142">
            <a:extLst>
              <a:ext uri="{FF2B5EF4-FFF2-40B4-BE49-F238E27FC236}">
                <a16:creationId xmlns:a16="http://schemas.microsoft.com/office/drawing/2014/main" id="{869C3428-7E23-4E31-828E-09F276DA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20574" y="67621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27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B46B4-624A-874D-B1D0-6995AC49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0"/>
            <a:ext cx="5110909" cy="16919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w Cen MT" panose="020B0602020104020603" pitchFamily="34" charset="77"/>
              </a:rPr>
              <a:t>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FD7F-1421-F546-A1B3-4F3D1935E0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6799" y="2415379"/>
            <a:ext cx="4539129" cy="3699747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/>
              <a:t>Upskilling of entry level Data Scientists by tackling a binary classification problem which can then be used in real world applications.</a:t>
            </a:r>
          </a:p>
          <a:p>
            <a:pPr>
              <a:lnSpc>
                <a:spcPct val="140000"/>
              </a:lnSpc>
            </a:pPr>
            <a:r>
              <a:rPr lang="en-US" dirty="0"/>
              <a:t>Encouraging creative / ”outside the box” thinking to feature engineer and improve model performance.</a:t>
            </a:r>
          </a:p>
        </p:txBody>
      </p:sp>
      <p:pic>
        <p:nvPicPr>
          <p:cNvPr id="8" name="Picture 7" descr="Graph">
            <a:extLst>
              <a:ext uri="{FF2B5EF4-FFF2-40B4-BE49-F238E27FC236}">
                <a16:creationId xmlns:a16="http://schemas.microsoft.com/office/drawing/2014/main" id="{D1AEFE6C-20EE-9443-A281-F5515DCCB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5" r="31131" b="1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102" name="Group 31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35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7D36C-004C-2143-B99A-32C9B01E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35109"/>
            <a:ext cx="10492667" cy="1065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Tw Cen MT" panose="020B0602020104020603" pitchFamily="34" charset="77"/>
              </a:rPr>
              <a:t>METHODOLOGY</a:t>
            </a:r>
            <a:endParaRPr lang="en-US" dirty="0">
              <a:latin typeface="Tw Cen MT" panose="020B0602020104020603" pitchFamily="34" charset="7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FD7FC-C76E-45D6-95A9-D630E1820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0"/>
            <a:ext cx="12192000" cy="4991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FC690-1720-450B-BFFB-AD6A6E3E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3" r="5731" b="1"/>
          <a:stretch/>
        </p:blipFill>
        <p:spPr>
          <a:xfrm>
            <a:off x="4244" y="1866900"/>
            <a:ext cx="5092102" cy="49911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C49BF4-01C7-0145-A31E-72AC31A2C1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98360" y="2219493"/>
            <a:ext cx="5722140" cy="3314531"/>
          </a:xfrm>
        </p:spPr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en-US" dirty="0"/>
              <a:t>Analysis of Titanic data to understand key features of surviving passengers.</a:t>
            </a:r>
          </a:p>
          <a:p>
            <a:pPr>
              <a:lnSpc>
                <a:spcPct val="140000"/>
              </a:lnSpc>
            </a:pPr>
            <a:r>
              <a:rPr lang="en-US" dirty="0"/>
              <a:t>Binary classification using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  <a:p>
            <a:pPr>
              <a:lnSpc>
                <a:spcPct val="140000"/>
              </a:lnSpc>
            </a:pPr>
            <a:r>
              <a:rPr lang="en-US" dirty="0"/>
              <a:t>Feature engineering to improve model performance and accuracy.</a:t>
            </a:r>
          </a:p>
          <a:p>
            <a:pPr>
              <a:lnSpc>
                <a:spcPct val="140000"/>
              </a:lnSpc>
            </a:pPr>
            <a:r>
              <a:rPr lang="en-US" dirty="0"/>
              <a:t>Bayesian Optimization of tuning parameters to target well fit models with high model scores.</a:t>
            </a:r>
          </a:p>
        </p:txBody>
      </p:sp>
      <p:grpSp>
        <p:nvGrpSpPr>
          <p:cNvPr id="134" name="Group 33">
            <a:extLst>
              <a:ext uri="{FF2B5EF4-FFF2-40B4-BE49-F238E27FC236}">
                <a16:creationId xmlns:a16="http://schemas.microsoft.com/office/drawing/2014/main" id="{6A85DAAA-4828-42AD-A20E-A69A6FAE0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227" y="5957752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86125428-75F9-4763-8991-C4DB8FE9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15">
              <a:extLst>
                <a:ext uri="{FF2B5EF4-FFF2-40B4-BE49-F238E27FC236}">
                  <a16:creationId xmlns:a16="http://schemas.microsoft.com/office/drawing/2014/main" id="{9E1AD4BA-5029-4887-8216-F6DBBD18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18">
              <a:extLst>
                <a:ext uri="{FF2B5EF4-FFF2-40B4-BE49-F238E27FC236}">
                  <a16:creationId xmlns:a16="http://schemas.microsoft.com/office/drawing/2014/main" id="{D298128E-C3E3-4CCC-BB18-D6B218181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22">
              <a:extLst>
                <a:ext uri="{FF2B5EF4-FFF2-40B4-BE49-F238E27FC236}">
                  <a16:creationId xmlns:a16="http://schemas.microsoft.com/office/drawing/2014/main" id="{956527CE-4CB1-4E46-88D3-E6EA2D5AA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2F104828-FA58-4B02-A34E-13A1A0432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19">
              <a:extLst>
                <a:ext uri="{FF2B5EF4-FFF2-40B4-BE49-F238E27FC236}">
                  <a16:creationId xmlns:a16="http://schemas.microsoft.com/office/drawing/2014/main" id="{C98AF37C-592A-4D0D-BF25-AD71B60E6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20">
              <a:extLst>
                <a:ext uri="{FF2B5EF4-FFF2-40B4-BE49-F238E27FC236}">
                  <a16:creationId xmlns:a16="http://schemas.microsoft.com/office/drawing/2014/main" id="{621CF2DF-4BAB-47CB-AAF4-6135062AF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C93B96AD-0A31-4B64-8B0D-EC289A7A7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26">
              <a:extLst>
                <a:ext uri="{FF2B5EF4-FFF2-40B4-BE49-F238E27FC236}">
                  <a16:creationId xmlns:a16="http://schemas.microsoft.com/office/drawing/2014/main" id="{CA95A85E-F6C9-4D5B-9AC2-41D248171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27">
              <a:extLst>
                <a:ext uri="{FF2B5EF4-FFF2-40B4-BE49-F238E27FC236}">
                  <a16:creationId xmlns:a16="http://schemas.microsoft.com/office/drawing/2014/main" id="{5107E4DA-C368-437F-913A-9CF3CB012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28">
              <a:extLst>
                <a:ext uri="{FF2B5EF4-FFF2-40B4-BE49-F238E27FC236}">
                  <a16:creationId xmlns:a16="http://schemas.microsoft.com/office/drawing/2014/main" id="{7631DFDA-A9E9-4E35-A064-EBA07780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30">
              <a:extLst>
                <a:ext uri="{FF2B5EF4-FFF2-40B4-BE49-F238E27FC236}">
                  <a16:creationId xmlns:a16="http://schemas.microsoft.com/office/drawing/2014/main" id="{3A2C443F-B764-46C1-857F-F5A4DF30A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B9FC3628-7B29-4D88-B5ED-ACAF87A9B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51">
              <a:extLst>
                <a:ext uri="{FF2B5EF4-FFF2-40B4-BE49-F238E27FC236}">
                  <a16:creationId xmlns:a16="http://schemas.microsoft.com/office/drawing/2014/main" id="{B65279C5-A429-464B-8FBE-424240585B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52">
              <a:extLst>
                <a:ext uri="{FF2B5EF4-FFF2-40B4-BE49-F238E27FC236}">
                  <a16:creationId xmlns:a16="http://schemas.microsoft.com/office/drawing/2014/main" id="{5CB98B82-2322-4900-8F24-C8DC1D1F5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53">
              <a:extLst>
                <a:ext uri="{FF2B5EF4-FFF2-40B4-BE49-F238E27FC236}">
                  <a16:creationId xmlns:a16="http://schemas.microsoft.com/office/drawing/2014/main" id="{B1A93CE9-77F5-4C0B-BA0F-4B3A32EE4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2EE13B5A-5B73-46E3-934F-61F0D824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65A30821-4992-48D3-B4A0-913C045B4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CF285E5E-EB87-467D-B538-925CAB8A8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22F0F1DE-7C3C-40A4-B14B-B0FD67E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59">
              <a:extLst>
                <a:ext uri="{FF2B5EF4-FFF2-40B4-BE49-F238E27FC236}">
                  <a16:creationId xmlns:a16="http://schemas.microsoft.com/office/drawing/2014/main" id="{DDF56D11-18A1-4D3F-862A-884643EC8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60">
              <a:extLst>
                <a:ext uri="{FF2B5EF4-FFF2-40B4-BE49-F238E27FC236}">
                  <a16:creationId xmlns:a16="http://schemas.microsoft.com/office/drawing/2014/main" id="{E6BD0431-79C0-4578-9C4E-753DE0746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A1B85F64-F9B0-48F1-9C28-10E600AAA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id="{103E3F91-5963-48B3-BA45-F313552CB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94FBFE70-FA74-4065-8632-647B4E651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15137EC8-5D22-45AF-8136-75A336C1A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01585780-AC17-48DF-B491-DD8DEAD9B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39F55FA8-015C-409E-9701-83B93BE9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11">
              <a:extLst>
                <a:ext uri="{FF2B5EF4-FFF2-40B4-BE49-F238E27FC236}">
                  <a16:creationId xmlns:a16="http://schemas.microsoft.com/office/drawing/2014/main" id="{95F44756-BFD5-473B-9B3A-64914D54D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0063CF19-BA29-4737-9216-0FC182C64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13">
              <a:extLst>
                <a:ext uri="{FF2B5EF4-FFF2-40B4-BE49-F238E27FC236}">
                  <a16:creationId xmlns:a16="http://schemas.microsoft.com/office/drawing/2014/main" id="{077D7D6B-E211-4C39-9DDB-943283A06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14">
              <a:extLst>
                <a:ext uri="{FF2B5EF4-FFF2-40B4-BE49-F238E27FC236}">
                  <a16:creationId xmlns:a16="http://schemas.microsoft.com/office/drawing/2014/main" id="{CFCAA2B7-2668-424D-A0C2-EB30C9C22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96C40903-DA8C-4282-8406-32598233C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17">
              <a:extLst>
                <a:ext uri="{FF2B5EF4-FFF2-40B4-BE49-F238E27FC236}">
                  <a16:creationId xmlns:a16="http://schemas.microsoft.com/office/drawing/2014/main" id="{61FE12E2-C467-400F-89BA-1BEA883D1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21">
              <a:extLst>
                <a:ext uri="{FF2B5EF4-FFF2-40B4-BE49-F238E27FC236}">
                  <a16:creationId xmlns:a16="http://schemas.microsoft.com/office/drawing/2014/main" id="{1EAD90ED-90A2-46B9-8DA7-A6E2BAD67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25">
              <a:extLst>
                <a:ext uri="{FF2B5EF4-FFF2-40B4-BE49-F238E27FC236}">
                  <a16:creationId xmlns:a16="http://schemas.microsoft.com/office/drawing/2014/main" id="{8C82FE95-B66A-4645-B823-B52372EB4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29">
              <a:extLst>
                <a:ext uri="{FF2B5EF4-FFF2-40B4-BE49-F238E27FC236}">
                  <a16:creationId xmlns:a16="http://schemas.microsoft.com/office/drawing/2014/main" id="{2C686BAA-83C2-43D2-93B6-E8220C957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31">
              <a:extLst>
                <a:ext uri="{FF2B5EF4-FFF2-40B4-BE49-F238E27FC236}">
                  <a16:creationId xmlns:a16="http://schemas.microsoft.com/office/drawing/2014/main" id="{67ECE7FD-6A12-44C9-8D33-E42CFA13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32">
              <a:extLst>
                <a:ext uri="{FF2B5EF4-FFF2-40B4-BE49-F238E27FC236}">
                  <a16:creationId xmlns:a16="http://schemas.microsoft.com/office/drawing/2014/main" id="{4437F430-2DE6-4610-8B80-B84F269D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33">
              <a:extLst>
                <a:ext uri="{FF2B5EF4-FFF2-40B4-BE49-F238E27FC236}">
                  <a16:creationId xmlns:a16="http://schemas.microsoft.com/office/drawing/2014/main" id="{0E1CF099-A0A1-4D01-A1C9-FC75D2A2B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34">
              <a:extLst>
                <a:ext uri="{FF2B5EF4-FFF2-40B4-BE49-F238E27FC236}">
                  <a16:creationId xmlns:a16="http://schemas.microsoft.com/office/drawing/2014/main" id="{446366B3-8C6B-4FBB-993F-F1436B59D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35">
              <a:extLst>
                <a:ext uri="{FF2B5EF4-FFF2-40B4-BE49-F238E27FC236}">
                  <a16:creationId xmlns:a16="http://schemas.microsoft.com/office/drawing/2014/main" id="{116E6478-E2D6-4541-A390-90B0C7867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36">
              <a:extLst>
                <a:ext uri="{FF2B5EF4-FFF2-40B4-BE49-F238E27FC236}">
                  <a16:creationId xmlns:a16="http://schemas.microsoft.com/office/drawing/2014/main" id="{4455EFAC-5886-4232-B90E-DFFB40290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37">
              <a:extLst>
                <a:ext uri="{FF2B5EF4-FFF2-40B4-BE49-F238E27FC236}">
                  <a16:creationId xmlns:a16="http://schemas.microsoft.com/office/drawing/2014/main" id="{41B484DB-32F6-47BF-AD29-498D8C418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38">
              <a:extLst>
                <a:ext uri="{FF2B5EF4-FFF2-40B4-BE49-F238E27FC236}">
                  <a16:creationId xmlns:a16="http://schemas.microsoft.com/office/drawing/2014/main" id="{A8D2C598-CBD1-4878-AE03-DB6C604EB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39">
              <a:extLst>
                <a:ext uri="{FF2B5EF4-FFF2-40B4-BE49-F238E27FC236}">
                  <a16:creationId xmlns:a16="http://schemas.microsoft.com/office/drawing/2014/main" id="{7DA864B2-C1CD-4944-BC87-E6C353C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40">
              <a:extLst>
                <a:ext uri="{FF2B5EF4-FFF2-40B4-BE49-F238E27FC236}">
                  <a16:creationId xmlns:a16="http://schemas.microsoft.com/office/drawing/2014/main" id="{2DB859CF-A6B4-4B69-9AF2-10EFCC6A8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41">
              <a:extLst>
                <a:ext uri="{FF2B5EF4-FFF2-40B4-BE49-F238E27FC236}">
                  <a16:creationId xmlns:a16="http://schemas.microsoft.com/office/drawing/2014/main" id="{11B87B98-350C-4B22-BAA1-BC214CBF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F13ABE7D-3892-4859-BAD4-4FC4D055A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44">
              <a:extLst>
                <a:ext uri="{FF2B5EF4-FFF2-40B4-BE49-F238E27FC236}">
                  <a16:creationId xmlns:a16="http://schemas.microsoft.com/office/drawing/2014/main" id="{C7F1722E-1384-418B-9A3E-B70006800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45">
              <a:extLst>
                <a:ext uri="{FF2B5EF4-FFF2-40B4-BE49-F238E27FC236}">
                  <a16:creationId xmlns:a16="http://schemas.microsoft.com/office/drawing/2014/main" id="{0BF35D49-BCAE-4D89-8EDD-99FCEF744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46">
              <a:extLst>
                <a:ext uri="{FF2B5EF4-FFF2-40B4-BE49-F238E27FC236}">
                  <a16:creationId xmlns:a16="http://schemas.microsoft.com/office/drawing/2014/main" id="{4CF2F99A-EE20-47B9-80F1-D6E87D6D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47">
              <a:extLst>
                <a:ext uri="{FF2B5EF4-FFF2-40B4-BE49-F238E27FC236}">
                  <a16:creationId xmlns:a16="http://schemas.microsoft.com/office/drawing/2014/main" id="{8B1A7952-C836-4490-8C6C-CE9C0C0F6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48">
              <a:extLst>
                <a:ext uri="{FF2B5EF4-FFF2-40B4-BE49-F238E27FC236}">
                  <a16:creationId xmlns:a16="http://schemas.microsoft.com/office/drawing/2014/main" id="{B1568D66-89FA-4FA8-A6E3-AF31D8A0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49">
              <a:extLst>
                <a:ext uri="{FF2B5EF4-FFF2-40B4-BE49-F238E27FC236}">
                  <a16:creationId xmlns:a16="http://schemas.microsoft.com/office/drawing/2014/main" id="{6EF88740-92FD-4894-8D28-13C929041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F9264025-3D66-45E5-B15B-1F9993E99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106">
              <a:extLst>
                <a:ext uri="{FF2B5EF4-FFF2-40B4-BE49-F238E27FC236}">
                  <a16:creationId xmlns:a16="http://schemas.microsoft.com/office/drawing/2014/main" id="{A17599C9-357B-44B4-B6FC-08C4758CF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19">
              <a:extLst>
                <a:ext uri="{FF2B5EF4-FFF2-40B4-BE49-F238E27FC236}">
                  <a16:creationId xmlns:a16="http://schemas.microsoft.com/office/drawing/2014/main" id="{AC8D8289-19C2-490A-8000-DD80A8BA9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A9F1237F-83C7-4840-998E-379DF420E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26">
              <a:extLst>
                <a:ext uri="{FF2B5EF4-FFF2-40B4-BE49-F238E27FC236}">
                  <a16:creationId xmlns:a16="http://schemas.microsoft.com/office/drawing/2014/main" id="{78C598F8-6845-4321-8B12-8F55D5C5A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27">
              <a:extLst>
                <a:ext uri="{FF2B5EF4-FFF2-40B4-BE49-F238E27FC236}">
                  <a16:creationId xmlns:a16="http://schemas.microsoft.com/office/drawing/2014/main" id="{85D84B4A-5F95-4F29-BE14-8D29A0B4C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28">
              <a:extLst>
                <a:ext uri="{FF2B5EF4-FFF2-40B4-BE49-F238E27FC236}">
                  <a16:creationId xmlns:a16="http://schemas.microsoft.com/office/drawing/2014/main" id="{6408C2B3-D126-4B4A-8BA3-FF1863CD7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55">
              <a:extLst>
                <a:ext uri="{FF2B5EF4-FFF2-40B4-BE49-F238E27FC236}">
                  <a16:creationId xmlns:a16="http://schemas.microsoft.com/office/drawing/2014/main" id="{CAE0FD91-0F5A-4A8C-9310-8DB3A5FA4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56">
              <a:extLst>
                <a:ext uri="{FF2B5EF4-FFF2-40B4-BE49-F238E27FC236}">
                  <a16:creationId xmlns:a16="http://schemas.microsoft.com/office/drawing/2014/main" id="{1B9D762E-D50F-4A47-B703-232ED8867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57">
              <a:extLst>
                <a:ext uri="{FF2B5EF4-FFF2-40B4-BE49-F238E27FC236}">
                  <a16:creationId xmlns:a16="http://schemas.microsoft.com/office/drawing/2014/main" id="{8DA09E23-CA61-495A-A7F8-4B3DFDF2A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60">
              <a:extLst>
                <a:ext uri="{FF2B5EF4-FFF2-40B4-BE49-F238E27FC236}">
                  <a16:creationId xmlns:a16="http://schemas.microsoft.com/office/drawing/2014/main" id="{D36CA6B3-3A46-4CB5-8C91-886B84071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D5E51DA2-6B7C-485B-8725-9A4080292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15FEF067-D07A-40E3-96D2-34E7450C1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DFF84AAD-85F3-4027-BEF7-5AFCC59DC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9748C3EE-BBA1-45C3-AA60-D44ABDC7E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C4E544EA-9A31-4B4E-A587-2AE025092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8F48C13C-B234-4A28-8664-11FAE3763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E43446F2-1DE7-4C87-8691-324C7B2AB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91DE0BBB-6755-4F68-822C-318F733D1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A5F42373-85EE-4ADF-8DCE-2754ED3B5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E82C5A3F-4FC6-4883-AD2B-37F1BBF76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35242FF5-19F5-45E5-919A-C145DC64A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88AAE6CF-F026-41C1-B9AD-BC2E232C5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5C701404-4DB7-4F3A-8549-9544B9C66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369618DE-CF63-4E1F-AB56-8A640FD74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3D1A099C-4FDA-4F79-B077-C0F6C6477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663890DF-B74A-467D-A63B-CB65CC98B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8C343114-BF88-426E-953D-A70972F87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922DA709-3EF5-45DB-BAE3-B23CAA35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E794F4BF-0BF2-4D4B-95B3-B96E58491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35">
              <a:extLst>
                <a:ext uri="{FF2B5EF4-FFF2-40B4-BE49-F238E27FC236}">
                  <a16:creationId xmlns:a16="http://schemas.microsoft.com/office/drawing/2014/main" id="{1972B148-4231-4FCD-9B14-7A4189089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36">
              <a:extLst>
                <a:ext uri="{FF2B5EF4-FFF2-40B4-BE49-F238E27FC236}">
                  <a16:creationId xmlns:a16="http://schemas.microsoft.com/office/drawing/2014/main" id="{14348403-DF91-4DC6-90A9-D7EC727B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37">
              <a:extLst>
                <a:ext uri="{FF2B5EF4-FFF2-40B4-BE49-F238E27FC236}">
                  <a16:creationId xmlns:a16="http://schemas.microsoft.com/office/drawing/2014/main" id="{1052674E-35FA-4825-AC07-A3914AD9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4042608B-8386-48C8-A1A3-DBE6F468C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9A5D8987-000C-4B99-BBAF-A23EC6FF5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0E405B19-5658-4E03-9404-0C565679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1">
              <a:extLst>
                <a:ext uri="{FF2B5EF4-FFF2-40B4-BE49-F238E27FC236}">
                  <a16:creationId xmlns:a16="http://schemas.microsoft.com/office/drawing/2014/main" id="{DC674228-5A9C-4E88-9835-78995E56D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42">
              <a:extLst>
                <a:ext uri="{FF2B5EF4-FFF2-40B4-BE49-F238E27FC236}">
                  <a16:creationId xmlns:a16="http://schemas.microsoft.com/office/drawing/2014/main" id="{1AB27427-2183-4323-8F13-E775766E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44">
              <a:extLst>
                <a:ext uri="{FF2B5EF4-FFF2-40B4-BE49-F238E27FC236}">
                  <a16:creationId xmlns:a16="http://schemas.microsoft.com/office/drawing/2014/main" id="{738ACA27-BAD8-4E7C-8411-7C0FE40F7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45">
              <a:extLst>
                <a:ext uri="{FF2B5EF4-FFF2-40B4-BE49-F238E27FC236}">
                  <a16:creationId xmlns:a16="http://schemas.microsoft.com/office/drawing/2014/main" id="{BD029C16-6777-4580-80FD-2A7A6900E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46">
              <a:extLst>
                <a:ext uri="{FF2B5EF4-FFF2-40B4-BE49-F238E27FC236}">
                  <a16:creationId xmlns:a16="http://schemas.microsoft.com/office/drawing/2014/main" id="{6941DAEC-FBE5-445C-B9B1-B3DD8F221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47">
              <a:extLst>
                <a:ext uri="{FF2B5EF4-FFF2-40B4-BE49-F238E27FC236}">
                  <a16:creationId xmlns:a16="http://schemas.microsoft.com/office/drawing/2014/main" id="{FD3CD6BC-3643-43CC-8373-F1F7A6EF7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48">
              <a:extLst>
                <a:ext uri="{FF2B5EF4-FFF2-40B4-BE49-F238E27FC236}">
                  <a16:creationId xmlns:a16="http://schemas.microsoft.com/office/drawing/2014/main" id="{93AF9725-32E4-404B-83DF-668B87293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5D84519B-BB5A-427B-B663-69DAB9736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16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77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79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6DD1F-97E8-4941-9E22-8AABF5FD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32" y="571501"/>
            <a:ext cx="5110909" cy="7304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2"/>
                </a:solidFill>
                <a:latin typeface="Tw Cen MT" panose="020B0602020104020603" pitchFamily="34" charset="77"/>
              </a:rPr>
              <a:t>Feature Engineering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97537D77-3201-1149-9966-3D9521680C49}"/>
              </a:ext>
            </a:extLst>
          </p:cNvPr>
          <p:cNvSpPr txBox="1">
            <a:spLocks/>
          </p:cNvSpPr>
          <p:nvPr/>
        </p:nvSpPr>
        <p:spPr>
          <a:xfrm>
            <a:off x="1066799" y="1377301"/>
            <a:ext cx="4539129" cy="473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3439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endParaRPr lang="en-US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2B47D713-0145-460A-A16B-35FC126C2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83" r="24680" b="-1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141" name="Group 81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42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9" name="Content Placeholder 2">
            <a:extLst>
              <a:ext uri="{FF2B5EF4-FFF2-40B4-BE49-F238E27FC236}">
                <a16:creationId xmlns:a16="http://schemas.microsoft.com/office/drawing/2014/main" id="{2EB15DC5-07FC-5E49-B759-FC07CB6A5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453" y="1475305"/>
            <a:ext cx="5108852" cy="390739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New features:</a:t>
            </a:r>
          </a:p>
          <a:p>
            <a:pPr lvl="2"/>
            <a:r>
              <a:rPr lang="en-US" sz="1800" dirty="0"/>
              <a:t>Title of an individual</a:t>
            </a:r>
          </a:p>
          <a:p>
            <a:pPr lvl="2"/>
            <a:r>
              <a:rPr lang="en-US" sz="1800" dirty="0"/>
              <a:t>Family Size</a:t>
            </a:r>
          </a:p>
          <a:p>
            <a:pPr lvl="2"/>
            <a:r>
              <a:rPr lang="en-US" sz="1800" dirty="0"/>
              <a:t>Fare cost per Person</a:t>
            </a:r>
          </a:p>
          <a:p>
            <a:pPr lvl="2"/>
            <a:r>
              <a:rPr lang="en-US" sz="1800" dirty="0"/>
              <a:t>Parent: Mother / Father</a:t>
            </a:r>
          </a:p>
          <a:p>
            <a:pPr lvl="2"/>
            <a:r>
              <a:rPr lang="en-US" sz="1800" dirty="0"/>
              <a:t>Family Demographics</a:t>
            </a:r>
          </a:p>
          <a:p>
            <a:r>
              <a:rPr lang="en-US" sz="2200" dirty="0"/>
              <a:t>Feature Bin:</a:t>
            </a:r>
          </a:p>
          <a:p>
            <a:pPr lvl="2"/>
            <a:r>
              <a:rPr lang="en-US" dirty="0"/>
              <a:t>Family Size</a:t>
            </a:r>
          </a:p>
          <a:p>
            <a:pPr lvl="2"/>
            <a:r>
              <a:rPr lang="en-US" dirty="0"/>
              <a:t>Age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2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4" name="Rectangle 156">
            <a:extLst>
              <a:ext uri="{FF2B5EF4-FFF2-40B4-BE49-F238E27FC236}">
                <a16:creationId xmlns:a16="http://schemas.microsoft.com/office/drawing/2014/main" id="{0B7ED827-06A5-4778-9BB3-74A28B33D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Rectangle 158">
            <a:extLst>
              <a:ext uri="{FF2B5EF4-FFF2-40B4-BE49-F238E27FC236}">
                <a16:creationId xmlns:a16="http://schemas.microsoft.com/office/drawing/2014/main" id="{ED002374-4138-45F8-9481-0A8ADE070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5267"/>
            <a:ext cx="530032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E8CA7-3FDC-5943-ACB2-EB412603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25" y="495841"/>
            <a:ext cx="3763482" cy="244029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latin typeface="+mn-lt"/>
              </a:rPr>
              <a:t>BASELINE MODEL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DBB14E0-C266-DA4A-8339-30FF0A384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" r="16487" b="-4"/>
          <a:stretch/>
        </p:blipFill>
        <p:spPr>
          <a:xfrm>
            <a:off x="5300330" y="3429000"/>
            <a:ext cx="6840724" cy="3451014"/>
          </a:xfrm>
          <a:prstGeom prst="rect">
            <a:avLst/>
          </a:prstGeom>
        </p:spPr>
      </p:pic>
      <p:sp>
        <p:nvSpPr>
          <p:cNvPr id="354" name="Content Placeholder 353">
            <a:extLst>
              <a:ext uri="{FF2B5EF4-FFF2-40B4-BE49-F238E27FC236}">
                <a16:creationId xmlns:a16="http://schemas.microsoft.com/office/drawing/2014/main" id="{B9DDC18B-FD4D-46C5-ADE3-9FA85DEB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944" y="495841"/>
            <a:ext cx="6686110" cy="2743200"/>
          </a:xfrm>
        </p:spPr>
        <p:txBody>
          <a:bodyPr>
            <a:normAutofit/>
          </a:bodyPr>
          <a:lstStyle/>
          <a:p>
            <a:r>
              <a:rPr lang="en-US" dirty="0"/>
              <a:t>BASELINE MODEL RESULTS [Overfit]</a:t>
            </a:r>
          </a:p>
          <a:p>
            <a:pPr lvl="2"/>
            <a:r>
              <a:rPr lang="en-US" b="0" dirty="0"/>
              <a:t>Training Score: 94.2%</a:t>
            </a:r>
          </a:p>
          <a:p>
            <a:pPr lvl="2"/>
            <a:r>
              <a:rPr lang="en-US" b="0" dirty="0"/>
              <a:t>Test Score: 86.6%</a:t>
            </a:r>
          </a:p>
          <a:p>
            <a:r>
              <a:rPr lang="en-US" dirty="0"/>
              <a:t>Feature Importance:</a:t>
            </a:r>
          </a:p>
          <a:p>
            <a:pPr lvl="2"/>
            <a:r>
              <a:rPr lang="en-US" b="0" dirty="0"/>
              <a:t>Gender: </a:t>
            </a:r>
            <a:r>
              <a:rPr lang="en-US" b="0" dirty="0" err="1"/>
              <a:t>Sex_male</a:t>
            </a:r>
            <a:r>
              <a:rPr lang="en-US" b="0" dirty="0"/>
              <a:t> / </a:t>
            </a:r>
            <a:r>
              <a:rPr lang="en-US" b="0" dirty="0" err="1"/>
              <a:t>Sex_female</a:t>
            </a:r>
            <a:endParaRPr lang="en-US" b="0" dirty="0"/>
          </a:p>
        </p:txBody>
      </p:sp>
      <p:pic>
        <p:nvPicPr>
          <p:cNvPr id="10" name="Picture 9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36BE5FC0-94AC-B649-94A2-FBF63179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45" y="2508635"/>
            <a:ext cx="5268929" cy="18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9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5" name="Rectangle 445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Rectangle 447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" name="Picture 255" descr="Formulae on a background">
            <a:extLst>
              <a:ext uri="{FF2B5EF4-FFF2-40B4-BE49-F238E27FC236}">
                <a16:creationId xmlns:a16="http://schemas.microsoft.com/office/drawing/2014/main" id="{FAC1267D-6A26-4280-BBFE-88AA7CC35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6294" r="25944" b="-2"/>
          <a:stretch/>
        </p:blipFill>
        <p:spPr>
          <a:xfrm>
            <a:off x="-1" y="1"/>
            <a:ext cx="5289355" cy="6875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479FA-A64C-7B48-A6D0-C9B2E1C4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81" y="226032"/>
            <a:ext cx="4223965" cy="178828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Tw Cen MT" panose="020B0602020104020603" pitchFamily="34" charset="77"/>
              </a:rPr>
              <a:t>BAYESIAN</a:t>
            </a:r>
            <a:br>
              <a:rPr lang="en-US" dirty="0">
                <a:solidFill>
                  <a:srgbClr val="FFFFFF"/>
                </a:solidFill>
                <a:latin typeface="Tw Cen MT" panose="020B0602020104020603" pitchFamily="34" charset="77"/>
              </a:rPr>
            </a:br>
            <a:r>
              <a:rPr lang="en-US" dirty="0">
                <a:solidFill>
                  <a:srgbClr val="FFFFFF"/>
                </a:solidFill>
                <a:latin typeface="Tw Cen MT" panose="020B0602020104020603" pitchFamily="34" charset="77"/>
              </a:rPr>
              <a:t>OPTIMIZATION</a:t>
            </a:r>
          </a:p>
        </p:txBody>
      </p:sp>
      <p:pic>
        <p:nvPicPr>
          <p:cNvPr id="5" name="Picture 4" descr="Chart, timeline, bar chart&#10;&#10;Description automatically generated">
            <a:extLst>
              <a:ext uri="{FF2B5EF4-FFF2-40B4-BE49-F238E27FC236}">
                <a16:creationId xmlns:a16="http://schemas.microsoft.com/office/drawing/2014/main" id="{58F16B4B-6C03-1D4F-A29A-7E5C69F5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19" y="1091005"/>
            <a:ext cx="6828871" cy="23910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2530EB-DF47-224E-BDAD-95ABCA553B2B}"/>
              </a:ext>
            </a:extLst>
          </p:cNvPr>
          <p:cNvSpPr/>
          <p:nvPr/>
        </p:nvSpPr>
        <p:spPr>
          <a:xfrm>
            <a:off x="5357152" y="4243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Iteration of hyperparameter tuning to target ideal model performance.</a:t>
            </a:r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44360FE4-246C-BB4D-A5F3-969CCF4C5C7B}"/>
              </a:ext>
            </a:extLst>
          </p:cNvPr>
          <p:cNvSpPr/>
          <p:nvPr/>
        </p:nvSpPr>
        <p:spPr>
          <a:xfrm>
            <a:off x="5289354" y="3831079"/>
            <a:ext cx="6718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Targeting hyperparameters that have an accuracy &lt; 0.005 </a:t>
            </a:r>
          </a:p>
        </p:txBody>
      </p:sp>
      <p:pic>
        <p:nvPicPr>
          <p:cNvPr id="66" name="Picture 65" descr="Chart, line chart&#10;&#10;Description automatically generated">
            <a:extLst>
              <a:ext uri="{FF2B5EF4-FFF2-40B4-BE49-F238E27FC236}">
                <a16:creationId xmlns:a16="http://schemas.microsoft.com/office/drawing/2014/main" id="{86658410-DBF2-3049-AEEE-8024641EB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354" y="4264333"/>
            <a:ext cx="6880006" cy="22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5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1" name="Rectangle 195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Freeform 118">
            <a:extLst>
              <a:ext uri="{FF2B5EF4-FFF2-40B4-BE49-F238E27FC236}">
                <a16:creationId xmlns:a16="http://schemas.microsoft.com/office/drawing/2014/main" id="{F1FA5EE8-8FDF-4249-8FBE-5EE4A41B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3029900" y="2757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" name="Rectangle 199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5267"/>
            <a:ext cx="530032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D703C-DC97-D64D-9196-8222F4E0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1371601"/>
            <a:ext cx="3934047" cy="4114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BASELINE / TUNED MODEL EVOLUTION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23A0B93-0BD9-6E4C-AA05-E75FDF8907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7031" y="116479"/>
            <a:ext cx="6668839" cy="34011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1717A3-0B99-4749-964A-13C07FE5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350" y="4008474"/>
            <a:ext cx="5191349" cy="2158409"/>
          </a:xfrm>
        </p:spPr>
        <p:txBody>
          <a:bodyPr>
            <a:normAutofit fontScale="92500"/>
          </a:bodyPr>
          <a:lstStyle/>
          <a:p>
            <a:r>
              <a:rPr lang="en-US" dirty="0"/>
              <a:t>Feature Engineering Impact on Model Performance:</a:t>
            </a:r>
          </a:p>
          <a:p>
            <a:pPr lvl="1"/>
            <a:r>
              <a:rPr lang="en-US" dirty="0"/>
              <a:t>Bin of Family Size – Negative Impact      1.7%</a:t>
            </a:r>
          </a:p>
          <a:p>
            <a:pPr lvl="1"/>
            <a:r>
              <a:rPr lang="en-US" dirty="0"/>
              <a:t>Family Gender Count – Positive Impact       2.1%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4D03DC-C45F-7844-B4DA-3ABBA6C1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33913" y="5493036"/>
            <a:ext cx="273978" cy="268487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4097FC20-34D4-BB4D-97DB-394D59C3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426" y="5087678"/>
            <a:ext cx="268487" cy="2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18">
            <a:extLst>
              <a:ext uri="{FF2B5EF4-FFF2-40B4-BE49-F238E27FC236}">
                <a16:creationId xmlns:a16="http://schemas.microsoft.com/office/drawing/2014/main" id="{F1FA5EE8-8FDF-4249-8FBE-5EE4A41B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3029900" y="2757"/>
            <a:ext cx="131153" cy="96290"/>
          </a:xfrm>
          <a:custGeom>
            <a:avLst/>
            <a:gdLst>
              <a:gd name="T0" fmla="*/ 22 w 40"/>
              <a:gd name="T1" fmla="*/ 0 h 32"/>
              <a:gd name="T2" fmla="*/ 16 w 40"/>
              <a:gd name="T3" fmla="*/ 25 h 32"/>
              <a:gd name="T4" fmla="*/ 22 w 40"/>
              <a:gd name="T5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32">
                <a:moveTo>
                  <a:pt x="22" y="0"/>
                </a:moveTo>
                <a:cubicBezTo>
                  <a:pt x="40" y="3"/>
                  <a:pt x="40" y="32"/>
                  <a:pt x="16" y="25"/>
                </a:cubicBezTo>
                <a:cubicBezTo>
                  <a:pt x="0" y="7"/>
                  <a:pt x="14" y="4"/>
                  <a:pt x="2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5267"/>
            <a:ext cx="530032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E8CA7-3FDC-5943-ACB2-EB412603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42" y="1006348"/>
            <a:ext cx="3934047" cy="1592495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SUMMARY: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BEST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MODEL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B479BCA-B4A6-6E49-93FA-860D86F598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994500"/>
            <a:ext cx="5281128" cy="1835192"/>
          </a:xfrm>
          <a:prstGeom prst="rect">
            <a:avLst/>
          </a:prstGeom>
        </p:spPr>
      </p:pic>
      <p:sp>
        <p:nvSpPr>
          <p:cNvPr id="354" name="Content Placeholder 353">
            <a:extLst>
              <a:ext uri="{FF2B5EF4-FFF2-40B4-BE49-F238E27FC236}">
                <a16:creationId xmlns:a16="http://schemas.microsoft.com/office/drawing/2014/main" id="{B9DDC18B-FD4D-46C5-ADE3-9FA85DEB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331" y="116479"/>
            <a:ext cx="6025527" cy="21584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en-US" sz="1700" dirty="0"/>
              <a:t>BEST MODEL RESULTS</a:t>
            </a:r>
          </a:p>
          <a:p>
            <a:pPr lvl="2">
              <a:lnSpc>
                <a:spcPct val="140000"/>
              </a:lnSpc>
            </a:pPr>
            <a:r>
              <a:rPr lang="en-US" sz="1700" b="0" dirty="0"/>
              <a:t>Training Score: 90.68%</a:t>
            </a:r>
          </a:p>
          <a:p>
            <a:pPr lvl="2">
              <a:lnSpc>
                <a:spcPct val="140000"/>
              </a:lnSpc>
            </a:pPr>
            <a:r>
              <a:rPr lang="en-US" sz="1700" b="0" dirty="0"/>
              <a:t>Test Score: 90.19%</a:t>
            </a:r>
          </a:p>
          <a:p>
            <a:pPr>
              <a:lnSpc>
                <a:spcPct val="140000"/>
              </a:lnSpc>
            </a:pPr>
            <a:r>
              <a:rPr lang="en-US" sz="1700" dirty="0"/>
              <a:t>Feature Importance:</a:t>
            </a:r>
          </a:p>
          <a:p>
            <a:pPr lvl="2">
              <a:lnSpc>
                <a:spcPct val="140000"/>
              </a:lnSpc>
            </a:pPr>
            <a:r>
              <a:rPr lang="en-US" sz="1700" b="0" dirty="0"/>
              <a:t>Gender: </a:t>
            </a:r>
            <a:r>
              <a:rPr lang="en-US" sz="1700" b="0" dirty="0" err="1"/>
              <a:t>name_title_Mr</a:t>
            </a:r>
            <a:r>
              <a:rPr lang="en-US" sz="1700" b="0" dirty="0"/>
              <a:t> / Pclass_3</a:t>
            </a:r>
          </a:p>
          <a:p>
            <a:pPr marL="262890" lvl="2" indent="0">
              <a:lnSpc>
                <a:spcPct val="140000"/>
              </a:lnSpc>
              <a:buNone/>
            </a:pPr>
            <a:r>
              <a:rPr lang="en-US" sz="1700" b="0" dirty="0"/>
              <a:t>Engineered features such as “</a:t>
            </a:r>
            <a:r>
              <a:rPr lang="en-US" sz="1700" b="0" dirty="0" err="1"/>
              <a:t>name_title</a:t>
            </a:r>
            <a:r>
              <a:rPr lang="en-US" sz="1700" b="0" dirty="0"/>
              <a:t>” and “</a:t>
            </a:r>
            <a:r>
              <a:rPr lang="en-US" sz="1700" b="0" dirty="0" err="1"/>
              <a:t>family_size</a:t>
            </a:r>
            <a:r>
              <a:rPr lang="en-US" sz="1700" b="0" dirty="0"/>
              <a:t>” ranked high in feature importance, yielding 50% of the top 10 important features. 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4AEE3D1-1112-DA42-A86D-AD238322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128" y="2613517"/>
            <a:ext cx="6910870" cy="42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75682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364</Words>
  <Application>Microsoft Macintosh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Modern Love</vt:lpstr>
      <vt:lpstr>Tw Cen MT</vt:lpstr>
      <vt:lpstr>BohemianVTI</vt:lpstr>
      <vt:lpstr>TITANIC “THE UNSINKABLE SHIP”</vt:lpstr>
      <vt:lpstr>PROBLEM STATEMENT</vt:lpstr>
      <vt:lpstr>BUSINESS VALUE</vt:lpstr>
      <vt:lpstr>METHODOLOGY</vt:lpstr>
      <vt:lpstr>Feature Engineering</vt:lpstr>
      <vt:lpstr>BASELINE MODEL</vt:lpstr>
      <vt:lpstr>BAYESIAN OPTIMIZATION</vt:lpstr>
      <vt:lpstr>BASELINE / TUNED MODEL EVOLUTION</vt:lpstr>
      <vt:lpstr>SUMMARY:  BEST MODEL</vt:lpstr>
      <vt:lpstr>FUTURE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TITANIC “THE UNSINKABLE SHIP”</dc:title>
  <dc:creator>Nick Catalano</dc:creator>
  <cp:lastModifiedBy>Nick Catalano</cp:lastModifiedBy>
  <cp:revision>11</cp:revision>
  <dcterms:created xsi:type="dcterms:W3CDTF">2021-10-01T17:44:46Z</dcterms:created>
  <dcterms:modified xsi:type="dcterms:W3CDTF">2021-10-01T20:06:59Z</dcterms:modified>
</cp:coreProperties>
</file>